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7" r:id="rId4"/>
    <p:sldId id="258" r:id="rId5"/>
    <p:sldId id="271" r:id="rId6"/>
    <p:sldId id="259" r:id="rId7"/>
    <p:sldId id="260" r:id="rId8"/>
    <p:sldId id="261" r:id="rId9"/>
    <p:sldId id="262" r:id="rId10"/>
    <p:sldId id="278" r:id="rId11"/>
    <p:sldId id="285" r:id="rId12"/>
    <p:sldId id="286" r:id="rId13"/>
    <p:sldId id="287" r:id="rId14"/>
    <p:sldId id="263" r:id="rId15"/>
    <p:sldId id="264" r:id="rId16"/>
    <p:sldId id="265" r:id="rId17"/>
    <p:sldId id="279" r:id="rId18"/>
    <p:sldId id="266" r:id="rId19"/>
    <p:sldId id="267" r:id="rId20"/>
    <p:sldId id="268" r:id="rId21"/>
    <p:sldId id="269" r:id="rId22"/>
    <p:sldId id="281" r:id="rId23"/>
    <p:sldId id="270" r:id="rId24"/>
    <p:sldId id="282" r:id="rId25"/>
    <p:sldId id="288" r:id="rId26"/>
    <p:sldId id="289" r:id="rId27"/>
    <p:sldId id="291" r:id="rId28"/>
    <p:sldId id="292" r:id="rId29"/>
    <p:sldId id="293" r:id="rId30"/>
    <p:sldId id="283" r:id="rId31"/>
    <p:sldId id="284" r:id="rId32"/>
    <p:sldId id="272" r:id="rId33"/>
    <p:sldId id="273" r:id="rId34"/>
    <p:sldId id="274" r:id="rId35"/>
    <p:sldId id="275" r:id="rId36"/>
    <p:sldId id="276"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2A7C998-13B6-4E4D-9D3E-E60AD21C0E8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68A6C0B-674B-4F04-9F8F-FC805E2B75CC}" type="datetimeFigureOut">
              <a:rPr lang="ru-RU" smtClean="0"/>
              <a:pPr/>
              <a:t>05.10.2014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2A7C998-13B6-4E4D-9D3E-E60AD21C0E8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8A6C0B-674B-4F04-9F8F-FC805E2B75CC}" type="datetimeFigureOut">
              <a:rPr lang="ru-RU" smtClean="0"/>
              <a:pPr/>
              <a:t>05.10.2014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A7C998-13B6-4E4D-9D3E-E60AD21C0E8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images.yandex.ru/yandsearch?p=1&amp;text=&#1051;&#1086;&#1085;&#1076;&#1086;&#1085;&amp;fp=1&amp;pos=59&amp;uinfo=ww-1251-wh-634-fw-1026-fh-448-pd-1&amp;rpt=simage&amp;img_url=http://i052.radikal.ru/0911/00/a11d1bacb86d.jpg" TargetMode="External"/><Relationship Id="rId13" Type="http://schemas.openxmlformats.org/officeDocument/2006/relationships/hyperlink" Target="http://images.yandex.ru/yandsearch?text=the%20Highlands&amp;fp=0&amp;pos=0&amp;uinfo=ww-1251-wh-634-fw-1026-fh-448-pd-1&amp;rpt=simage&amp;img_url=http://highlandsncrealestate.typepad.com/highlandsncrealestate/images/highlands.jpg" TargetMode="External"/><Relationship Id="rId3" Type="http://schemas.openxmlformats.org/officeDocument/2006/relationships/hyperlink" Target="http://images.yandex.ru/yandsearch?p=1&amp;text=&#1082;&#1072;&#1088;&#1090;&#1072;%20&#1074;&#1077;&#1083;&#1080;&#1082;&#1086;&#1073;&#1088;&#1080;&#1090;&#1072;&#1085;&#1080;&#1103;&amp;fp=1&amp;pos=41&amp;uinfo=ww-1251-wh-634-fw-1026-fh-448-pd-1&amp;rpt=simage&amp;img_url=http://www.rupor.info/media/article/main/2009-11/4kilo___________________________________________.jpg" TargetMode="External"/><Relationship Id="rId7" Type="http://schemas.openxmlformats.org/officeDocument/2006/relationships/hyperlink" Target="http://images.yandex.ru/yandsearch?p=3&amp;text=&#1089;&#1077;&#1074;&#1077;&#1088;&#1085;&#1072;&#1103;%20&#1080;&#1088;&#1083;&#1072;&#1085;&#1076;&#1080;&#1103;&amp;fp=3&amp;pos=108&amp;uinfo=ww-1251-wh-634-fw-1026-fh-448-pd-1&amp;rpt=simage&amp;img_url=http://img-2006-06.photosight.ru/24/1503761.jpg" TargetMode="External"/><Relationship Id="rId12" Type="http://schemas.openxmlformats.org/officeDocument/2006/relationships/hyperlink" Target="http://images.yandex.ru/yandsearch?p=1&amp;text=Irish%20Sea&amp;fp=1&amp;pos=43&amp;uinfo=ww-1251-wh-634-fw-1026-fh-448-pd-1&amp;rpt=simage&amp;img_url=http://svit.ukrinform.ua/Irland/img/shid2.jpg" TargetMode="External"/><Relationship Id="rId2" Type="http://schemas.openxmlformats.org/officeDocument/2006/relationships/hyperlink" Target="http://images.yandex.ru/yandsearch?text=&#1074;&#1077;&#1083;&#1080;&#1082;&#1086;&#1073;&#1088;&#1080;&#1090;&#1072;&#1085;&#1080;&#1103;&amp;fp=0&amp;pos=9&amp;uinfo=ww-1252-wh-634-fw-1027-fh-448-pd-1&amp;rpt=simage&amp;img_url=http://www.alerce.ru/images/articles/art773_4b.jpg" TargetMode="External"/><Relationship Id="rId16" Type="http://schemas.openxmlformats.org/officeDocument/2006/relationships/hyperlink" Target="http://images.yandex.ru/yandsearch?p=1&amp;text=the%20Lowlands&amp;fp=1&amp;pos=35&amp;uinfo=ww-1251-wh-634-fw-1026-fh-448-pd-1&amp;rpt=simage&amp;img_url=http://diatrope.com/DB/5463.jpg" TargetMode="External"/><Relationship Id="rId1" Type="http://schemas.openxmlformats.org/officeDocument/2006/relationships/slideLayout" Target="../slideLayouts/slideLayout1.xml"/><Relationship Id="rId6" Type="http://schemas.openxmlformats.org/officeDocument/2006/relationships/hyperlink" Target="http://images.yandex.ru/yandsearch?p=2&amp;text=&#1096;&#1086;&#1090;&#1083;&#1072;&#1085;&#1076;&#1080;&#1103;&amp;fp=2&amp;pos=70&amp;uinfo=ww-1251-wh-634-fw-1026-fh-448-pd-1&amp;rpt=simage&amp;img_url=http://www.fotoart.org.ua/albums/userpics/scotland_4.jpg" TargetMode="External"/><Relationship Id="rId11" Type="http://schemas.openxmlformats.org/officeDocument/2006/relationships/hyperlink" Target="http://images.yandex.ru/yandsearch?text=&#1040;&#1090;&#1083;&#1072;&#1085;&#1090;&#1080;&#1095;&#1077;&#1089;&#1082;&#1080;&#1081;%20&#1086;&#1082;&#1077;&#1072;&#1085;&amp;fp=0&amp;pos=0&amp;uinfo=ww-1251-wh-634-fw-1026-fh-448-pd-1&amp;rpt=simage&amp;img_url=http://image.newsru.com/pict/id/large/1357260_20110315051537.gif" TargetMode="External"/><Relationship Id="rId5" Type="http://schemas.openxmlformats.org/officeDocument/2006/relationships/hyperlink" Target="http://images.yandex.ru/yandsearch?p=1&amp;text=&#1059;&#1101;&#1083;&#1100;&#1089;&amp;fp=1&amp;pos=46&amp;uinfo=ww-1251-wh-634-fw-1026-fh-448-pd-1&amp;rpt=simage&amp;img_url=http://upload.wikimedia.org/wikipedia/commons/5/5c/Cardiff_Castle.JPG" TargetMode="External"/><Relationship Id="rId15" Type="http://schemas.openxmlformats.org/officeDocument/2006/relationships/hyperlink" Target="http://images.yandex.ru/yandsearch?p=4&amp;text=the%20Lowlands&amp;fp=4&amp;pos=147&amp;uinfo=ww-1251-wh-634-fw-1026-fh-448-pd-1&amp;rpt=simage&amp;img_url=http://www.easyvoyage.co.uk/images/lieux/960x320/1212.jpg" TargetMode="External"/><Relationship Id="rId10" Type="http://schemas.openxmlformats.org/officeDocument/2006/relationships/hyperlink" Target="http://images.yandex.ru/yandsearch?p=2&amp;text=English%20Channel&amp;fp=2&amp;pos=73&amp;uinfo=ww-1251-wh-634-fw-1026-fh-448-pd-1&amp;rpt=simage&amp;img_url=http://bigpicture.ru/wp-content/uploads/2011/09/536.jpg" TargetMode="External"/><Relationship Id="rId4" Type="http://schemas.openxmlformats.org/officeDocument/2006/relationships/hyperlink" Target="http://images.yandex.ru/yandsearch?text=&#1040;&#1085;&#1075;&#1083;&#1080;&#1103;&amp;fp=0&amp;pos=23&amp;uinfo=ww-1251-wh-634-fw-1026-fh-448-pd-1&amp;rpt=simage&amp;img_url=http://byaki.net/uploads/posts/1175157018_0.jpg" TargetMode="External"/><Relationship Id="rId9" Type="http://schemas.openxmlformats.org/officeDocument/2006/relationships/hyperlink" Target="http://images.yandex.ru/yandsearch?text=&#1089;&#1077;&#1074;&#1077;&#1088;&#1085;&#1086;&#1077;%20&#1084;&#1086;&#1088;&#1077;&amp;fp=0&amp;pos=1&amp;uinfo=ww-1251-wh-634-fw-1026-fh-448-pd-1&amp;rpt=simage&amp;img_url=http://i.piccy.kiev.ua/i/f5/69/e39665e0f5c2e8ef3592d383795f.jpeg" TargetMode="External"/><Relationship Id="rId14" Type="http://schemas.openxmlformats.org/officeDocument/2006/relationships/hyperlink" Target="http://images.yandex.ru/yandsearch?text=the%20Highlands&amp;fp=0&amp;pos=1&amp;uinfo=ww-1251-wh-634-fw-1026-fh-448-pd-1&amp;rpt=simage&amp;img_url=http://img1.liveinternet.ru/images/attach/c/1/58/520/58520698_Nature_Scotland_112_Glen_Etive_Highlands.jp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images.yandex.ru/yandsearch?p=1&amp;text=&#1086;&#1079;&#1077;&#1088;&#1072;%20&#1074;%20&#1074;&#1077;&#1083;&#1080;&#1082;&#1086;&#1073;&#1088;&#1080;&#1090;&#1072;&#1085;&#1080;&#1080;&amp;fp=1&amp;pos=36&amp;uinfo=ww-1252-wh-634-fw-1027-fh-448-pd-1&amp;rpt=simage&amp;img_url=http://tourismnews.by/content/images/news/2012/03/1/azerni%20kraj.jpg" TargetMode="External"/><Relationship Id="rId3" Type="http://schemas.openxmlformats.org/officeDocument/2006/relationships/hyperlink" Target="http://images.yandex.ru/yandsearch?text=&#1058;&#1077;&#1084;&#1079;&#1072;&amp;fp=0&amp;pos=21&amp;uinfo=ww-1251-wh-634-fw-1026-fh-448-pd-1&amp;rpt=simage&amp;img_url=http://img-fotki.yandex.ru/get/4513/fogel-alexa.29/0_4d354_937e92f_L" TargetMode="External"/><Relationship Id="rId7" Type="http://schemas.openxmlformats.org/officeDocument/2006/relationships/hyperlink" Target="http://images.yandex.ru/yandsearch?text=&#1086;&#1079;&#1077;&#1088;&#1072;%20&#1074;%20&#1074;&#1077;&#1083;&#1080;&#1082;&#1086;&#1073;&#1088;&#1080;&#1090;&#1072;&#1085;&#1080;&#1080;&amp;fp=0&amp;pos=15&amp;uinfo=ww-1252-wh-634-fw-1027-fh-448-pd-1&amp;rpt=simage&amp;img_url=http://i.allday.ru/uploads/posts/2008-10/thumbs/1222868257_izmenenie-razmera-derwent-reservoir-derbyshire.jpg" TargetMode="External"/><Relationship Id="rId2" Type="http://schemas.openxmlformats.org/officeDocument/2006/relationships/hyperlink" Target="http://images.yandex.ru/yandsearch?text=&#1057;&#1077;&#1074;&#1077;&#1088;&#1085;&amp;fp=0&amp;pos=1&amp;uinfo=ww-1251-wh-634-fw-1026-fh-448-pd-1&amp;rpt=simage&amp;img_url=http://upload.wikimedia.org/wikipedia/commons/8/8b/New_severn_bridge_best_750pix.jpg" TargetMode="External"/><Relationship Id="rId1" Type="http://schemas.openxmlformats.org/officeDocument/2006/relationships/slideLayout" Target="../slideLayouts/slideLayout1.xml"/><Relationship Id="rId6" Type="http://schemas.openxmlformats.org/officeDocument/2006/relationships/hyperlink" Target="http://images.yandex.ru/yandsearch?text=&#1086;&#1079;&#1077;&#1088;&#1072;%20&#1074;%20&#1074;&#1077;&#1083;&#1080;&#1082;&#1086;&#1073;&#1088;&#1080;&#1090;&#1072;&#1085;&#1080;&#1080;&amp;fp=0&amp;pos=11&amp;uinfo=ww-1252-wh-634-fw-1027-fh-448-pd-1&amp;rpt=simage&amp;img_url=http://img-fotki.yandex.ru/get/4700/144866255.f/0_64ac8_4ecd8dae_XL" TargetMode="External"/><Relationship Id="rId11" Type="http://schemas.openxmlformats.org/officeDocument/2006/relationships/hyperlink" Target="http://images.yandex.ru/yandsearch?p=2&amp;text=&#1087;&#1086;&#1075;&#1086;&#1076;&#1072;%20&#1074;%20&#1074;&#1077;&#1083;&#1080;&#1082;&#1086;&#1073;&#1088;&#1080;&#1090;&#1072;&#1085;&#1080;&#1080;&amp;fp=2&amp;pos=63&amp;uinfo=ww-1252-wh-634-fw-1027-fh-448-pd-1&amp;rpt=simage&amp;img_url=http://img1.liveinternet.ru/images/attach/c/5/89/223/89223983_large_91211.jpg" TargetMode="External"/><Relationship Id="rId5" Type="http://schemas.openxmlformats.org/officeDocument/2006/relationships/hyperlink" Target="http://images.yandex.ru/yandsearch?text=&#1086;&#1079;&#1077;&#1088;&#1072;%20&#1074;%20&#1074;&#1077;&#1083;&#1080;&#1082;&#1086;&#1073;&#1088;&#1080;&#1090;&#1072;&#1085;&#1080;&#1080;&amp;fp=0&amp;pos=8&amp;uinfo=ww-1252-wh-634-fw-1027-fh-448-pd-1&amp;rpt=simage&amp;img_url=http://www.meridian-express.ru/ru/images/public/uk/mini_sev1.jpg" TargetMode="External"/><Relationship Id="rId10" Type="http://schemas.openxmlformats.org/officeDocument/2006/relationships/hyperlink" Target="http://images.yandex.ru/yandsearch?p=1&amp;text=&#1087;&#1086;&#1075;&#1086;&#1076;&#1072;%20&#1074;%20&#1074;&#1077;&#1083;&#1080;&#1082;&#1086;&#1073;&#1088;&#1080;&#1090;&#1072;&#1085;&#1080;&#1080;&amp;fp=1&amp;pos=34&amp;uinfo=ww-1252-wh-634-fw-1027-fh-448-pd-1&amp;rpt=simage&amp;img_url=http://img.nr2.ru/pict/arts1/32/87/328785.jpg" TargetMode="External"/><Relationship Id="rId4" Type="http://schemas.openxmlformats.org/officeDocument/2006/relationships/hyperlink" Target="http://images.yandex.ru/yandsearch?text=&#1086;&#1079;&#1077;&#1088;&#1072;%20&#1074;%20&#1074;&#1077;&#1083;&#1080;&#1082;&#1086;&#1073;&#1088;&#1080;&#1090;&#1072;&#1085;&#1080;&#1080;&amp;fp=0&amp;pos=3&amp;uinfo=ww-1252-wh-634-fw-1027-fh-448-pd-1&amp;rpt=simage&amp;img_url=http://www.timetravel-britain.com/articles/1photos/country/lakes4.jpg" TargetMode="External"/><Relationship Id="rId9" Type="http://schemas.openxmlformats.org/officeDocument/2006/relationships/hyperlink" Target="http://images.yandex.ru/yandsearch?text=&#1087;&#1086;&#1075;&#1086;&#1076;&#1072;%20&#1074;%20&#1074;&#1077;&#1083;&#1080;&#1082;&#1086;&#1073;&#1088;&#1080;&#1090;&#1072;&#1085;&#1080;&#1080;&amp;fp=0&amp;pos=1&amp;uinfo=ww-1252-wh-634-fw-1027-fh-448-pd-1&amp;rpt=simage&amp;img_url=http://www.1-property.ru/img/news/b1710.jp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images.yandex.ru/yandsearch?p=1&amp;text=&#1101;&#1076;&#1080;&#1085;&#1073;&#1091;&#1088;&#1075;&amp;fp=1&amp;pos=37&amp;uinfo=ww-1252-wh-677-fw-1027-fh-471-pd-1&amp;rpt=simage&amp;img_url=http://www.votpusk.ru/gallery/large/gb0166.jpg" TargetMode="External"/><Relationship Id="rId13" Type="http://schemas.openxmlformats.org/officeDocument/2006/relationships/hyperlink" Target="http://images.yandex.ru/yandsearch?text=&#1085;&#1072;&#1088;&#1094;&#1080;&#1089;&#1089;&amp;fp=0&amp;pos=8&amp;uinfo=ww-1252-wh-634-fw-1027-fh-448-pd-1&amp;rpt=simage&amp;img_url=http://img1.liveinternet.ru/images/attach/c/0/51/633/51633339_1259169033_2e45996ad353.jpg" TargetMode="External"/><Relationship Id="rId3" Type="http://schemas.openxmlformats.org/officeDocument/2006/relationships/hyperlink" Target="http://images.yandex.ru/yandsearch?text=&#1087;&#1086;&#1075;&#1086;&#1076;&#1072;%20&#1074;%20&#1074;&#1077;&#1083;&#1080;&#1082;&#1086;&#1073;&#1088;&#1080;&#1090;&#1072;&#1085;&#1080;&#1080;&amp;fp=0&amp;pos=0&amp;uinfo=ww-1252-wh-634-fw-1027-fh-448-pd-1&amp;rpt=simage&amp;img_url=http://scienceblog.ru/wp-content/uploads/2009/06/117.jpg" TargetMode="External"/><Relationship Id="rId7" Type="http://schemas.openxmlformats.org/officeDocument/2006/relationships/hyperlink" Target="http://images.yandex.ru/yandsearch?text=&#1083;&#1086;&#1085;&#1076;&#1086;&#1085;&amp;fp=0&amp;pos=8&amp;uinfo=ww-1252-wh-634-fw-1027-fh-448-pd-1&amp;rpt=simage&amp;img_url=http://i265.photobucket.com/albums/ii202/kween8/Decorated%20images/LondonEveningTowerBridgeEngland-1.jpg" TargetMode="External"/><Relationship Id="rId12" Type="http://schemas.openxmlformats.org/officeDocument/2006/relationships/hyperlink" Target="http://images.yandex.ru/yandsearch?text=&#1101;&#1084;&#1073;&#1083;&#1077;&#1084;&#1072;%20&#1096;&#1086;&#1090;&#1083;&#1072;&#1085;&#1076;&#1080;&#1080;&amp;fp=0&amp;pos=2&amp;uinfo=ww-1252-wh-634-fw-1027-fh-448-pd-1&amp;rpt=simage&amp;img_url=http://upload.wikimedia.org/wikipedia/commons/5/55/Cirsium_vulgare_flowerhead_Anstey_Hill.PNG" TargetMode="External"/><Relationship Id="rId2" Type="http://schemas.openxmlformats.org/officeDocument/2006/relationships/hyperlink" Target="http://images.yandex.ru/yandsearch?text=&#1087;&#1086;&#1075;&#1086;&#1076;&#1072;%20&#1074;%20&#1074;&#1077;&#1083;&#1080;&#1082;&#1086;&#1073;&#1088;&#1080;&#1090;&#1072;&#1085;&#1080;&#1080;&amp;fp=0&amp;pos=0&amp;uinfo=ww-1252-wh-634-fw-1027-fh-448-pd-1&amp;rpt=simage&amp;img_url=http://scienceblog.ru/wp-content/uploads/2009/06/117.jpg-" TargetMode="External"/><Relationship Id="rId1" Type="http://schemas.openxmlformats.org/officeDocument/2006/relationships/slideLayout" Target="../slideLayouts/slideLayout1.xml"/><Relationship Id="rId6" Type="http://schemas.openxmlformats.org/officeDocument/2006/relationships/hyperlink" Target="http://images.yandex.ru/yandsearch?p=1&amp;text=&#1090;&#1091;&#1084;&#1072;&#1085;%20&#1074;%20&#1074;&#1077;&#1083;&#1080;&#1082;&#1086;&#1073;&#1088;&#1080;&#1090;&#1072;&#1085;&#1080;&#1080;&amp;fp=1&amp;pos=53&amp;uinfo=ww-1252-wh-634-fw-1027-fh-448-pd-1&amp;rpt=simage&amp;img_url=http://delo.ua/files/news_tape/images/1878/52/velikobritanija-kak-offsho_187852_s1.jpg" TargetMode="External"/><Relationship Id="rId11" Type="http://schemas.openxmlformats.org/officeDocument/2006/relationships/hyperlink" Target="http://images.yandex.ru/yandsearch?text=&#1101;&#1084;&#1073;&#1083;&#1077;&#1084;&#1072;%20&#1072;&#1085;&#1075;&#1083;&#1080;&#1080;&amp;fp=0&amp;pos=1&amp;uinfo=ww-1252-wh-634-fw-1027-fh-448-pd-1&amp;rpt=simage&amp;img_url=http://cs308722.vk.me/g43737143/a_2a7c975b.jpg" TargetMode="External"/><Relationship Id="rId5" Type="http://schemas.openxmlformats.org/officeDocument/2006/relationships/hyperlink" Target="http://images.yandex.ru/yandsearch?text=&#1090;&#1091;&#1084;&#1072;&#1085;%20&#1074;%20&#1074;&#1077;&#1083;&#1080;&#1082;&#1086;&#1073;&#1088;&#1080;&#1090;&#1072;&#1085;&#1080;&#1080;&amp;fp=0&amp;pos=25&amp;uinfo=ww-1252-wh-634-fw-1027-fh-448-pd-1&amp;rpt=simage&amp;img_url=http://s7.7ba.ru/ex/dl/d2/7baRu_oboi-dlya-rabochego-stola---hd_598888.jpg" TargetMode="External"/><Relationship Id="rId10" Type="http://schemas.openxmlformats.org/officeDocument/2006/relationships/hyperlink" Target="http://images.yandex.ru/yandsearch?p=1&amp;text=&#1073;&#1077;&#1083;&#1092;&#1072;&#1089;&#1090;&amp;fp=1&amp;pos=38&amp;uinfo=ww-1252-wh-634-fw-1027-fh-448-pd-1&amp;rpt=simage&amp;img_url=http://blu.stb.s-msn.com/i/1E/EED2B3BFF76AB15BE33CD36F7B3A7.jpg" TargetMode="External"/><Relationship Id="rId4" Type="http://schemas.openxmlformats.org/officeDocument/2006/relationships/hyperlink" Target="http://images.yandex.ru/yandsearch?text=&#1090;&#1091;&#1084;&#1072;&#1085;%20&#1074;%20&#1074;&#1077;&#1083;&#1080;&#1082;&#1086;&#1073;&#1088;&#1080;&#1090;&#1072;&#1085;&#1080;&#1080;&amp;fp=0&amp;pos=3&amp;uinfo=ww-1252-wh-634-fw-1027-fh-448-pd-1&amp;rpt=simage&amp;img_url=http://s48.radikal.ru/i122/1104/05/6cfa6025a0c4.jpg" TargetMode="External"/><Relationship Id="rId9" Type="http://schemas.openxmlformats.org/officeDocument/2006/relationships/hyperlink" Target="http://images.yandex.ru/yandsearch?p=2&amp;text=&#1082;&#1072;&#1088;&#1076;&#1080;&#1092;&#1092;&amp;fp=2&amp;pos=62&amp;uinfo=ww-1252-wh-634-fw-1027-fh-448-pd-1&amp;rpt=simage&amp;img_url=http://www.coupedumonde2007.net/images/stades/millenium.jp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images.yandex.ru/yandsearch?p=3&amp;text=&#1091;&#1101;&#1083;&#1100;&#1089;&#1094;&#1099;&amp;fp=3&amp;pos=107&amp;uinfo=ww-1252-wh-634-fw-1027-fh-448-pd-1&amp;rpt=simage&amp;img_url=http://italia-ru.com/files/ndrezzata.jpg" TargetMode="External"/><Relationship Id="rId3" Type="http://schemas.openxmlformats.org/officeDocument/2006/relationships/hyperlink" Target="http://images.yandex.ru/yandsearch?text=&#1101;&#1084;&#1073;&#1083;&#1077;&#1084;&#1072;%20&#1080;&#1088;&#1083;&#1072;&#1085;&#1076;&#1080;&#1080;&amp;fp=0&amp;pos=9&amp;uinfo=ww-1252-wh-634-fw-1027-fh-448-pd-1&amp;rpt=simage&amp;img_url=http://www.phytology.ru/images/stories/Floristika/p665.jpg.jpg" TargetMode="External"/><Relationship Id="rId7" Type="http://schemas.openxmlformats.org/officeDocument/2006/relationships/hyperlink" Target="http://images.yandex.ru/yandsearch?p=1&amp;text=&#1096;&#1086;&#1090;&#1083;&#1072;&#1085;&#1076;&#1094;&#1099;&amp;fp=1&amp;pos=43&amp;uinfo=ww-1252-wh-634-fw-1027-fh-448-pd-1&amp;rpt=simage&amp;img_url=http://img246.imageshack.us/img246/8766/57277827.jpg" TargetMode="External"/><Relationship Id="rId2" Type="http://schemas.openxmlformats.org/officeDocument/2006/relationships/hyperlink" Target="http://images.yandex.ru/yandsearch?text=&#1083;&#1091;&#1082;%20&#1087;&#1086;&#1088;&#1077;&#1081;&amp;fp=0&amp;pos=4&amp;uinfo=ww-1252-wh-634-fw-1027-fh-448-pd-1&amp;rpt=simage&amp;img_url=http://img1.liveinternet.ru/images/attach/c/5/88/971/88971577_large_LUKaa0.jpg" TargetMode="External"/><Relationship Id="rId1" Type="http://schemas.openxmlformats.org/officeDocument/2006/relationships/slideLayout" Target="../slideLayouts/slideLayout1.xml"/><Relationship Id="rId6" Type="http://schemas.openxmlformats.org/officeDocument/2006/relationships/hyperlink" Target="http://images.yandex.ru/yandsearch?text=%D0%B0%D0%BD%D0%B3%D0%BB%D0%B8%D1%87%D0%B0%D0%BD%D0%B5&amp;img_url=http://img1.liveinternet.ru/images/attach/c/3/77/982/77982685_1315635320_article_imageimagearticle.jpg&amp;pos=5&amp;rpt=simage&amp;lr=43&amp;noreask=1&amp;source=wiz&amp;family=yes" TargetMode="External"/><Relationship Id="rId11" Type="http://schemas.openxmlformats.org/officeDocument/2006/relationships/hyperlink" Target="http://images.yandex.ru/yandsearch?text=&#1082;&#1086;&#1088;&#1086;&#1083;&#1077;&#1074;&#1072;%20&#1074;&#1077;&#1083;&#1080;&#1082;&#1086;&#1073;&#1088;&#1080;&#1090;&#1072;&#1085;&#1080;&#1080;&amp;fp=0&amp;pos=2&amp;uinfo=ww-1252-wh-634-fw-1027-fh-448-pd-1&amp;rpt=simage&amp;img_url=http://www.novostimira.com.ua/images/news/1374124940_209.jpg" TargetMode="External"/><Relationship Id="rId5" Type="http://schemas.openxmlformats.org/officeDocument/2006/relationships/hyperlink" Target="http://images.yandex.ru/yandsearch?text=&#1092;&#1083;&#1072;&#1075;%20&#1074;&#1077;&#1083;&#1080;&#1082;&#1086;&#1073;&#1088;&#1080;&#1090;&#1072;&#1085;&#1080;&#1080;&amp;fp=0&amp;pos=20&amp;uinfo=ww-1252-wh-634-fw-1027-fh-448-pd-1&amp;rpt=simage&amp;img_url=http://www.rusathletics.com/img/images/news/2011/12/flag.jpg" TargetMode="External"/><Relationship Id="rId10" Type="http://schemas.openxmlformats.org/officeDocument/2006/relationships/hyperlink" Target="http://images.yandex.ru/yandsearch?text=&#1082;&#1086;&#1085;&#1089;&#1090;&#1080;&#1090;&#1091;&#1094;&#1080;&#1086;&#1085;&#1085;&#1072;&#1103;%20&#1084;&#1086;&#1085;&#1072;&#1088;&#1093;&#1080;&#1103;&amp;fp=0&amp;pos=1&amp;uinfo=ww-1252-wh-634-fw-1027-fh-448-pd-1&amp;rpt=simage&amp;img_url=http://graphics8.nytimes.com/packages/flash/Lens/2010/05/20100525POD/20100525POD-Embed2008-350.jpg" TargetMode="External"/><Relationship Id="rId4" Type="http://schemas.openxmlformats.org/officeDocument/2006/relationships/hyperlink" Target="http://images.yandex.ru/yandsearch?p=1&amp;text=&#1075;&#1080;&#1084;&#1085;%20&#1074;&#1077;&#1083;&#1080;&#1082;&#1086;&#1073;&#1088;&#1080;&#1090;&#1072;&#1085;&#1080;&#1080;&amp;fp=1&amp;pos=38&amp;uinfo=ww-1252-wh-634-fw-1027-fh-448-pd-1&amp;rpt=simage&amp;img_url=http://www.mashreghnews.ir/files/fa/news/1391/5/23/199599_348.jpg" TargetMode="External"/><Relationship Id="rId9" Type="http://schemas.openxmlformats.org/officeDocument/2006/relationships/hyperlink" Target="http://images.yandex.ru/yandsearch?p=1&amp;text=&#1080;&#1088;&#1083;&#1072;&#1085;&#1076;&#1094;&#1099;&amp;fp=1&amp;pos=35&amp;uinfo=ww-1252-wh-634-fw-1027-fh-448-pd-1&amp;rpt=simage&amp;img_url=http://pics.nashgorod.ru/imgfiles/newnews_imgs/2012/03/16/7ce3e69e110f72d2afac7e6c51385140.jp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images.yandex.ru/yandsearch?text=&#1073;&#1088;&#1080;&#1090;&#1072;&#1085;&#1089;&#1082;&#1080;&#1081;%20&#1087;&#1072;&#1088;&#1083;&#1072;&#1084;&#1077;&#1085;&#1090;&amp;fp=0&amp;pos=10&amp;uinfo=ww-1252-wh-634-fw-1027-fh-448-pd-1&amp;rpt=simage&amp;img_url=http://image.newsru.com/pict/id/large/1245423_20100204132303.gif" TargetMode="External"/><Relationship Id="rId2" Type="http://schemas.openxmlformats.org/officeDocument/2006/relationships/hyperlink" Target="http://images.yandex.ru/yandsearch?text=&#1073;&#1088;&#1080;&#1090;&#1072;&#1085;&#1089;&#1082;&#1080;&#1081;%20&#1087;&#1072;&#1088;&#1083;&#1072;&#1084;&#1077;&#1085;&#1090;&amp;fp=0&amp;pos=3&amp;uinfo=ww-1252-wh-634-fw-1027-fh-448-pd-1&amp;rpt=simage&amp;img_url=http://farm4.static.flickr.com/3218/2706292588_2e88889a4e_m.jpg" TargetMode="External"/><Relationship Id="rId1" Type="http://schemas.openxmlformats.org/officeDocument/2006/relationships/slideLayout" Target="../slideLayouts/slideLayout1.xml"/><Relationship Id="rId4" Type="http://schemas.openxmlformats.org/officeDocument/2006/relationships/hyperlink" Target="http://images.yandex.ru/yandsearch?text=&#1073;&#1088;&#1080;&#1090;&#1072;&#1085;&#1089;&#1082;&#1080;&#1081;%20&#1087;&#1072;&#1088;&#1083;&#1072;&#1084;&#1077;&#1085;&#1090;&amp;fp=0&amp;pos=21&amp;uinfo=ww-1252-wh-634-fw-1027-fh-448-pd-1&amp;rpt=simage&amp;img_url=http://img.nr2.ru/pict/arts1/36/91/369129.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428604"/>
            <a:ext cx="7851648" cy="1143008"/>
          </a:xfrm>
        </p:spPr>
        <p:txBody>
          <a:bodyPr>
            <a:normAutofit fontScale="90000"/>
          </a:bodyPr>
          <a:lstStyle/>
          <a:p>
            <a:pPr algn="ct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en-US" sz="5300" i="1" dirty="0" smtClean="0">
                <a:solidFill>
                  <a:schemeClr val="tx1"/>
                </a:solidFill>
                <a:latin typeface="+mn-lt"/>
              </a:rPr>
              <a:t/>
            </a:r>
            <a:br>
              <a:rPr lang="en-US" sz="5300" i="1" dirty="0" smtClean="0">
                <a:solidFill>
                  <a:schemeClr val="tx1"/>
                </a:solidFill>
                <a:latin typeface="+mn-lt"/>
              </a:rPr>
            </a:br>
            <a:r>
              <a:rPr lang="ru-RU" dirty="0" smtClean="0"/>
              <a:t/>
            </a:r>
            <a:br>
              <a:rPr lang="ru-RU" dirty="0" smtClean="0"/>
            </a:br>
            <a:r>
              <a:rPr lang="en-US" sz="6000" i="1" dirty="0" smtClean="0">
                <a:solidFill>
                  <a:schemeClr val="tx1"/>
                </a:solidFill>
              </a:rPr>
              <a:t> </a:t>
            </a:r>
            <a:br>
              <a:rPr lang="en-US" sz="6000" i="1" dirty="0" smtClean="0">
                <a:solidFill>
                  <a:schemeClr val="tx1"/>
                </a:solidFill>
              </a:rPr>
            </a:br>
            <a:r>
              <a:rPr lang="en-US" sz="6000" i="1" dirty="0" smtClean="0">
                <a:solidFill>
                  <a:schemeClr val="tx1"/>
                </a:solidFill>
              </a:rPr>
              <a:t/>
            </a:r>
            <a:br>
              <a:rPr lang="en-US" sz="6000" i="1" dirty="0" smtClean="0">
                <a:solidFill>
                  <a:schemeClr val="tx1"/>
                </a:solidFill>
              </a:rPr>
            </a:br>
            <a:r>
              <a:rPr lang="en-US" sz="6000" i="1" dirty="0" smtClean="0">
                <a:solidFill>
                  <a:schemeClr val="tx1"/>
                </a:solidFill>
              </a:rPr>
              <a:t/>
            </a:r>
            <a:br>
              <a:rPr lang="en-US" sz="6000" i="1" dirty="0" smtClean="0">
                <a:solidFill>
                  <a:schemeClr val="tx1"/>
                </a:solidFill>
              </a:rPr>
            </a:br>
            <a:r>
              <a:rPr lang="en-US" sz="6000" i="1" dirty="0" smtClean="0">
                <a:solidFill>
                  <a:schemeClr val="tx1"/>
                </a:solidFill>
              </a:rPr>
              <a:t/>
            </a:r>
            <a:br>
              <a:rPr lang="en-US" sz="6000" i="1" dirty="0" smtClean="0">
                <a:solidFill>
                  <a:schemeClr val="tx1"/>
                </a:solidFill>
              </a:rPr>
            </a:br>
            <a:r>
              <a:rPr lang="en-US" sz="6000" i="1" dirty="0" smtClean="0">
                <a:solidFill>
                  <a:schemeClr val="tx1"/>
                </a:solidFill>
              </a:rPr>
              <a:t/>
            </a:r>
            <a:br>
              <a:rPr lang="en-US" sz="6000" i="1" dirty="0" smtClean="0">
                <a:solidFill>
                  <a:schemeClr val="tx1"/>
                </a:solidFill>
              </a:rPr>
            </a:br>
            <a:r>
              <a:rPr lang="en-US" sz="6000" i="1" dirty="0" smtClean="0">
                <a:solidFill>
                  <a:schemeClr val="tx1"/>
                </a:solidFill>
              </a:rPr>
              <a:t/>
            </a:r>
            <a:br>
              <a:rPr lang="en-US" sz="6000" i="1" dirty="0" smtClean="0">
                <a:solidFill>
                  <a:schemeClr val="tx1"/>
                </a:solidFill>
              </a:rPr>
            </a:br>
            <a:r>
              <a:rPr lang="en-US" sz="6000" i="1" dirty="0" smtClean="0">
                <a:solidFill>
                  <a:schemeClr val="tx1"/>
                </a:solidFill>
              </a:rPr>
              <a:t/>
            </a:r>
            <a:br>
              <a:rPr lang="en-US" sz="6000" i="1" dirty="0" smtClean="0">
                <a:solidFill>
                  <a:schemeClr val="tx1"/>
                </a:solidFill>
              </a:rPr>
            </a:br>
            <a:r>
              <a:rPr lang="en-US" sz="6000" i="1" dirty="0" smtClean="0">
                <a:solidFill>
                  <a:schemeClr val="tx1"/>
                </a:solidFill>
              </a:rPr>
              <a:t/>
            </a:r>
            <a:br>
              <a:rPr lang="en-US" sz="6000" i="1" dirty="0" smtClean="0">
                <a:solidFill>
                  <a:schemeClr val="tx1"/>
                </a:solidFill>
              </a:rPr>
            </a:br>
            <a:r>
              <a:rPr lang="en-US" sz="6000" i="1" dirty="0" smtClean="0">
                <a:solidFill>
                  <a:schemeClr val="tx1"/>
                </a:solidFill>
              </a:rPr>
              <a:t>The Star Hour </a:t>
            </a:r>
            <a:br>
              <a:rPr lang="en-US" sz="6000" i="1" dirty="0" smtClean="0">
                <a:solidFill>
                  <a:schemeClr val="tx1"/>
                </a:solidFill>
              </a:rPr>
            </a:br>
            <a:r>
              <a:rPr lang="en-US" sz="6000" i="1" dirty="0" smtClean="0">
                <a:solidFill>
                  <a:schemeClr val="tx1"/>
                </a:solidFill>
              </a:rPr>
              <a:t>“</a:t>
            </a:r>
            <a:r>
              <a:rPr lang="ru-RU" sz="6000" i="1" dirty="0" err="1" smtClean="0">
                <a:solidFill>
                  <a:schemeClr val="tx1"/>
                </a:solidFill>
              </a:rPr>
              <a:t>Great</a:t>
            </a:r>
            <a:r>
              <a:rPr lang="en-US" sz="6000" i="1" dirty="0" smtClean="0">
                <a:solidFill>
                  <a:schemeClr val="tx1"/>
                </a:solidFill>
              </a:rPr>
              <a:t> Britain”</a:t>
            </a:r>
            <a:r>
              <a:rPr lang="ru-RU" sz="6000" i="1" dirty="0" smtClean="0">
                <a:solidFill>
                  <a:schemeClr val="tx1"/>
                </a:solidFill>
              </a:rPr>
              <a:t> </a:t>
            </a:r>
            <a:endParaRPr lang="ru-RU" dirty="0"/>
          </a:p>
        </p:txBody>
      </p:sp>
      <p:sp>
        <p:nvSpPr>
          <p:cNvPr id="3" name="Подзаголовок 2"/>
          <p:cNvSpPr>
            <a:spLocks noGrp="1"/>
          </p:cNvSpPr>
          <p:nvPr>
            <p:ph type="subTitle" idx="1"/>
          </p:nvPr>
        </p:nvSpPr>
        <p:spPr>
          <a:xfrm>
            <a:off x="928662" y="5286388"/>
            <a:ext cx="7854696" cy="1752600"/>
          </a:xfrm>
        </p:spPr>
        <p:txBody>
          <a:bodyPr>
            <a:normAutofit/>
          </a:bodyPr>
          <a:lstStyle/>
          <a:p>
            <a:r>
              <a:rPr lang="ru-RU" sz="2000" dirty="0" smtClean="0">
                <a:solidFill>
                  <a:srgbClr val="002060"/>
                </a:solidFill>
                <a:latin typeface="+mj-lt"/>
              </a:rPr>
              <a:t>Титова Мария Васильевна</a:t>
            </a:r>
          </a:p>
          <a:p>
            <a:r>
              <a:rPr lang="ru-RU" sz="2000" dirty="0" smtClean="0">
                <a:solidFill>
                  <a:srgbClr val="002060"/>
                </a:solidFill>
                <a:latin typeface="+mj-lt"/>
              </a:rPr>
              <a:t>Учитель английского языка</a:t>
            </a:r>
          </a:p>
          <a:p>
            <a:r>
              <a:rPr lang="ru-RU" sz="2000" dirty="0" smtClean="0">
                <a:solidFill>
                  <a:srgbClr val="002060"/>
                </a:solidFill>
                <a:latin typeface="+mj-lt"/>
              </a:rPr>
              <a:t>МОУ«Кукуйская средняя общеобразовательная школа» </a:t>
            </a:r>
          </a:p>
          <a:p>
            <a:r>
              <a:rPr lang="ru-RU" sz="2000" dirty="0" err="1" smtClean="0">
                <a:solidFill>
                  <a:srgbClr val="002060"/>
                </a:solidFill>
                <a:latin typeface="+mj-lt"/>
              </a:rPr>
              <a:t>Веневского</a:t>
            </a:r>
            <a:r>
              <a:rPr lang="ru-RU" sz="2000" dirty="0" smtClean="0">
                <a:solidFill>
                  <a:srgbClr val="002060"/>
                </a:solidFill>
                <a:latin typeface="+mj-lt"/>
              </a:rPr>
              <a:t> района Тульской области 16.05.2014 г.</a:t>
            </a:r>
          </a:p>
          <a:p>
            <a:endParaRPr lang="ru-RU" sz="3600" dirty="0" smtClean="0">
              <a:solidFill>
                <a:srgbClr val="002060"/>
              </a:solidFill>
              <a:latin typeface="+mj-lt"/>
            </a:endParaRPr>
          </a:p>
          <a:p>
            <a:endParaRPr lang="ru-RU" dirty="0"/>
          </a:p>
        </p:txBody>
      </p:sp>
      <p:pic>
        <p:nvPicPr>
          <p:cNvPr id="4" name="Рисунок 3" descr="гл слайд.jpg"/>
          <p:cNvPicPr>
            <a:picLocks noChangeAspect="1"/>
          </p:cNvPicPr>
          <p:nvPr/>
        </p:nvPicPr>
        <p:blipFill>
          <a:blip r:embed="rId2" cstate="print"/>
          <a:stretch>
            <a:fillRect/>
          </a:stretch>
        </p:blipFill>
        <p:spPr>
          <a:xfrm>
            <a:off x="214282" y="1643050"/>
            <a:ext cx="5286412" cy="42816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75442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Task 2. “Holidays”.</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a lot of holidays which are celebrated in the UK. You can see here six greeting cards. Listen to the small text and say what holiday it is about.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1. </a:t>
            </a:r>
            <a:r>
              <a:rPr kumimoji="0" lang="ru-RU" sz="3200" b="0"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New</a:t>
            </a:r>
            <a:r>
              <a:rPr kumimoji="0" lang="ru-RU" sz="32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Year</a:t>
            </a:r>
            <a:r>
              <a:rPr kumimoji="0" lang="ru-RU" sz="32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Day</a:t>
            </a:r>
            <a:r>
              <a:rPr kumimoji="0" lang="ru-RU" sz="32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2. Easter. </a:t>
            </a:r>
            <a:endParaRPr kumimoji="0" lang="ru-RU" sz="1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3. April Fool’s Day. </a:t>
            </a:r>
            <a:endParaRPr kumimoji="0" lang="ru-RU" sz="1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4. Christmas. </a:t>
            </a:r>
            <a:endParaRPr kumimoji="0" lang="ru-RU" sz="1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5. Halloween. </a:t>
            </a:r>
            <a:endParaRPr kumimoji="0" lang="ru-RU" sz="1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6. St Valentine’s Day. </a:t>
            </a:r>
            <a:endParaRPr kumimoji="0" lang="en-US" sz="18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rot="21412358">
            <a:off x="357159" y="1143000"/>
            <a:ext cx="4143404" cy="4572000"/>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rot="1072559">
            <a:off x="4238565" y="1727027"/>
            <a:ext cx="4452272" cy="411322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rot="20988989">
            <a:off x="357158" y="1000108"/>
            <a:ext cx="4143404" cy="3306445"/>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rot="968481">
            <a:off x="4297598" y="2330684"/>
            <a:ext cx="4457458" cy="379728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rot="20950332">
            <a:off x="357158" y="1285860"/>
            <a:ext cx="3806190" cy="3806190"/>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rot="742126">
            <a:off x="5137517" y="1698303"/>
            <a:ext cx="3535326" cy="452945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1143008"/>
          </a:xfrm>
        </p:spPr>
        <p:txBody>
          <a:bodyPr>
            <a:noAutofit/>
          </a:bodyPr>
          <a:lstStyle/>
          <a:p>
            <a:pPr algn="ctr"/>
            <a:r>
              <a:rPr lang="en-US" sz="2400" dirty="0" smtClean="0">
                <a:solidFill>
                  <a:schemeClr val="tx1"/>
                </a:solidFill>
              </a:rPr>
              <a:t>The weather in Great Britain is very changeable.</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en-US" sz="2400" dirty="0" smtClean="0">
                <a:effectLst>
                  <a:outerShdw blurRad="38100" dist="38100" dir="2700000" algn="tl">
                    <a:srgbClr val="000000">
                      <a:alpha val="43137"/>
                    </a:srgbClr>
                  </a:outerShdw>
                </a:effectLst>
              </a:rPr>
              <a:t>The English also say that they have three variants of weather: </a:t>
            </a:r>
          </a:p>
          <a:p>
            <a:r>
              <a:rPr lang="en-US" sz="2400" dirty="0" smtClean="0">
                <a:effectLst>
                  <a:outerShdw blurRad="38100" dist="38100" dir="2700000" algn="tl">
                    <a:srgbClr val="000000">
                      <a:alpha val="43137"/>
                    </a:srgbClr>
                  </a:outerShdw>
                </a:effectLst>
              </a:rPr>
              <a:t>when it rains in the morning, when it rains in the afternoon </a:t>
            </a:r>
          </a:p>
          <a:p>
            <a:r>
              <a:rPr lang="en-US" sz="2400" dirty="0" smtClean="0">
                <a:effectLst>
                  <a:outerShdw blurRad="38100" dist="38100" dir="2700000" algn="tl">
                    <a:srgbClr val="000000">
                      <a:alpha val="43137"/>
                    </a:srgbClr>
                  </a:outerShdw>
                </a:effectLst>
              </a:rPr>
              <a:t>or  when it rains all day long.</a:t>
            </a: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10" name="Рисунок 9" descr="погода.jpg"/>
          <p:cNvPicPr>
            <a:picLocks noChangeAspect="1"/>
          </p:cNvPicPr>
          <p:nvPr/>
        </p:nvPicPr>
        <p:blipFill>
          <a:blip r:embed="rId2" cstate="print"/>
          <a:stretch>
            <a:fillRect/>
          </a:stretch>
        </p:blipFill>
        <p:spPr>
          <a:xfrm>
            <a:off x="357158" y="1000108"/>
            <a:ext cx="3950939" cy="2581280"/>
          </a:xfrm>
          <a:prstGeom prst="rect">
            <a:avLst/>
          </a:prstGeom>
        </p:spPr>
      </p:pic>
      <p:pic>
        <p:nvPicPr>
          <p:cNvPr id="11" name="Рисунок 10" descr="погода2.jpg"/>
          <p:cNvPicPr>
            <a:picLocks noChangeAspect="1"/>
          </p:cNvPicPr>
          <p:nvPr/>
        </p:nvPicPr>
        <p:blipFill>
          <a:blip r:embed="rId3" cstate="print"/>
          <a:stretch>
            <a:fillRect/>
          </a:stretch>
        </p:blipFill>
        <p:spPr>
          <a:xfrm>
            <a:off x="2857488" y="1928802"/>
            <a:ext cx="3467097" cy="2500310"/>
          </a:xfrm>
          <a:prstGeom prst="rect">
            <a:avLst/>
          </a:prstGeom>
        </p:spPr>
      </p:pic>
      <p:pic>
        <p:nvPicPr>
          <p:cNvPr id="12" name="Рисунок 11" descr="погода3.jpg"/>
          <p:cNvPicPr>
            <a:picLocks noChangeAspect="1"/>
          </p:cNvPicPr>
          <p:nvPr/>
        </p:nvPicPr>
        <p:blipFill>
          <a:blip r:embed="rId4" cstate="print"/>
          <a:stretch>
            <a:fillRect/>
          </a:stretch>
        </p:blipFill>
        <p:spPr>
          <a:xfrm>
            <a:off x="1285852" y="3857628"/>
            <a:ext cx="4101705" cy="256063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8572560" cy="1143008"/>
          </a:xfrm>
        </p:spPr>
        <p:txBody>
          <a:bodyPr>
            <a:noAutofit/>
          </a:bodyPr>
          <a:lstStyle/>
          <a:p>
            <a:pPr algn="ctr"/>
            <a:r>
              <a:rPr lang="en-US" sz="2400" dirty="0" smtClean="0">
                <a:solidFill>
                  <a:schemeClr val="tx1"/>
                </a:solidFill>
              </a:rPr>
              <a:t>The most unpleasant aspect of English weather is fog and smog.</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7" name="Рисунок 6" descr="туман.jpg"/>
          <p:cNvPicPr>
            <a:picLocks noChangeAspect="1"/>
          </p:cNvPicPr>
          <p:nvPr/>
        </p:nvPicPr>
        <p:blipFill>
          <a:blip r:embed="rId2" cstate="print"/>
          <a:stretch>
            <a:fillRect/>
          </a:stretch>
        </p:blipFill>
        <p:spPr>
          <a:xfrm>
            <a:off x="571472" y="1285860"/>
            <a:ext cx="3463644" cy="2286005"/>
          </a:xfrm>
          <a:prstGeom prst="rect">
            <a:avLst/>
          </a:prstGeom>
        </p:spPr>
      </p:pic>
      <p:pic>
        <p:nvPicPr>
          <p:cNvPr id="8" name="Рисунок 7" descr="туман2.jpg"/>
          <p:cNvPicPr>
            <a:picLocks noChangeAspect="1"/>
          </p:cNvPicPr>
          <p:nvPr/>
        </p:nvPicPr>
        <p:blipFill>
          <a:blip r:embed="rId3" cstate="print"/>
          <a:stretch>
            <a:fillRect/>
          </a:stretch>
        </p:blipFill>
        <p:spPr>
          <a:xfrm>
            <a:off x="4572000" y="1285860"/>
            <a:ext cx="3771926" cy="2357454"/>
          </a:xfrm>
          <a:prstGeom prst="rect">
            <a:avLst/>
          </a:prstGeom>
        </p:spPr>
      </p:pic>
      <p:pic>
        <p:nvPicPr>
          <p:cNvPr id="13" name="Рисунок 12" descr="туман4.jpg"/>
          <p:cNvPicPr>
            <a:picLocks noChangeAspect="1"/>
          </p:cNvPicPr>
          <p:nvPr/>
        </p:nvPicPr>
        <p:blipFill>
          <a:blip r:embed="rId4" cstate="print"/>
          <a:stretch>
            <a:fillRect/>
          </a:stretch>
        </p:blipFill>
        <p:spPr>
          <a:xfrm>
            <a:off x="214282" y="4000504"/>
            <a:ext cx="3667124" cy="2419947"/>
          </a:xfrm>
          <a:prstGeom prst="rect">
            <a:avLst/>
          </a:prstGeom>
        </p:spPr>
      </p:pic>
      <p:pic>
        <p:nvPicPr>
          <p:cNvPr id="14" name="Рисунок 13" descr="туман5.jpg"/>
          <p:cNvPicPr>
            <a:picLocks noChangeAspect="1"/>
          </p:cNvPicPr>
          <p:nvPr/>
        </p:nvPicPr>
        <p:blipFill>
          <a:blip r:embed="rId5" cstate="print"/>
          <a:stretch>
            <a:fillRect/>
          </a:stretch>
        </p:blipFill>
        <p:spPr>
          <a:xfrm>
            <a:off x="4286248" y="3857628"/>
            <a:ext cx="4267403" cy="2586046"/>
          </a:xfrm>
          <a:prstGeom prst="rect">
            <a:avLst/>
          </a:prstGeom>
        </p:spPr>
      </p:pic>
      <p:pic>
        <p:nvPicPr>
          <p:cNvPr id="9" name="Рисунок 8" descr="туман3.jpg"/>
          <p:cNvPicPr>
            <a:picLocks noChangeAspect="1"/>
          </p:cNvPicPr>
          <p:nvPr/>
        </p:nvPicPr>
        <p:blipFill>
          <a:blip r:embed="rId6" cstate="print"/>
          <a:stretch>
            <a:fillRect/>
          </a:stretch>
        </p:blipFill>
        <p:spPr>
          <a:xfrm>
            <a:off x="2500298" y="2285992"/>
            <a:ext cx="3405189" cy="255643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648"/>
            <a:ext cx="8572560" cy="1143008"/>
          </a:xfrm>
        </p:spPr>
        <p:txBody>
          <a:bodyPr>
            <a:noAutofit/>
          </a:bodyPr>
          <a:lstStyle/>
          <a:p>
            <a:pPr algn="ctr"/>
            <a:r>
              <a:rPr lang="en-US" sz="2400" dirty="0" smtClean="0">
                <a:solidFill>
                  <a:schemeClr val="tx1"/>
                </a:solidFill>
              </a:rPr>
              <a:t>The capitals are: London in England , Edinburgh in Scotland , Cardiff in Wales and Belfast in Northern Ireland . </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10" name="Рисунок 9" descr="лондон столица.jpg"/>
          <p:cNvPicPr>
            <a:picLocks noChangeAspect="1"/>
          </p:cNvPicPr>
          <p:nvPr/>
        </p:nvPicPr>
        <p:blipFill>
          <a:blip r:embed="rId2" cstate="print"/>
          <a:stretch>
            <a:fillRect/>
          </a:stretch>
        </p:blipFill>
        <p:spPr>
          <a:xfrm>
            <a:off x="539552" y="1052736"/>
            <a:ext cx="3600400" cy="2700300"/>
          </a:xfrm>
          <a:prstGeom prst="rect">
            <a:avLst/>
          </a:prstGeom>
        </p:spPr>
      </p:pic>
      <p:pic>
        <p:nvPicPr>
          <p:cNvPr id="11" name="Рисунок 10" descr="эдинбург.jpg"/>
          <p:cNvPicPr>
            <a:picLocks noChangeAspect="1"/>
          </p:cNvPicPr>
          <p:nvPr/>
        </p:nvPicPr>
        <p:blipFill>
          <a:blip r:embed="rId3" cstate="print"/>
          <a:stretch>
            <a:fillRect/>
          </a:stretch>
        </p:blipFill>
        <p:spPr>
          <a:xfrm>
            <a:off x="4855860" y="980728"/>
            <a:ext cx="3747125" cy="2808312"/>
          </a:xfrm>
          <a:prstGeom prst="rect">
            <a:avLst/>
          </a:prstGeom>
        </p:spPr>
      </p:pic>
      <p:pic>
        <p:nvPicPr>
          <p:cNvPr id="12" name="Рисунок 11" descr="кардифф.jpg"/>
          <p:cNvPicPr>
            <a:picLocks noChangeAspect="1"/>
          </p:cNvPicPr>
          <p:nvPr/>
        </p:nvPicPr>
        <p:blipFill>
          <a:blip r:embed="rId4" cstate="print"/>
          <a:stretch>
            <a:fillRect/>
          </a:stretch>
        </p:blipFill>
        <p:spPr>
          <a:xfrm>
            <a:off x="323528" y="3861048"/>
            <a:ext cx="3960440" cy="2820978"/>
          </a:xfrm>
          <a:prstGeom prst="rect">
            <a:avLst/>
          </a:prstGeom>
        </p:spPr>
      </p:pic>
      <p:pic>
        <p:nvPicPr>
          <p:cNvPr id="15" name="Рисунок 14" descr="белфаст.jpg"/>
          <p:cNvPicPr>
            <a:picLocks noChangeAspect="1"/>
          </p:cNvPicPr>
          <p:nvPr/>
        </p:nvPicPr>
        <p:blipFill>
          <a:blip r:embed="rId5" cstate="print"/>
          <a:stretch>
            <a:fillRect/>
          </a:stretch>
        </p:blipFill>
        <p:spPr>
          <a:xfrm>
            <a:off x="4644008" y="3861048"/>
            <a:ext cx="4125466" cy="283255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563456"/>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Task 3. “Dates”.</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some  well-known  dates in the history of the U</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 you know them? Look at the blackboard. You can see here some dates. Answer the questions.</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1. 1666. </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2. 1840. </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3. 11</a:t>
            </a:r>
            <a:r>
              <a:rPr kumimoji="0" lang="en-US" sz="3200" b="0" i="0" u="none" strike="noStrike" cap="none" normalizeH="0" baseline="30000" dirty="0" smtClean="0">
                <a:ln>
                  <a:noFill/>
                </a:ln>
                <a:solidFill>
                  <a:schemeClr val="accent4">
                    <a:lumMod val="75000"/>
                  </a:schemeClr>
                </a:solidFill>
                <a:effectLst/>
                <a:latin typeface="Times New Roman" pitchFamily="18" charset="0"/>
                <a:ea typeface="Calibri" pitchFamily="34" charset="0"/>
                <a:cs typeface="Times New Roman" pitchFamily="18" charset="0"/>
              </a:rPr>
              <a:t>th</a:t>
            </a:r>
            <a:r>
              <a:rPr kumimoji="0" lang="en-US" sz="32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century. </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4. 1703.</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5. 1805.</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6. 1980. </a:t>
            </a:r>
            <a:endParaRPr kumimoji="0" lang="en-US" sz="40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484784"/>
            <a:ext cx="8572560" cy="1143008"/>
          </a:xfrm>
        </p:spPr>
        <p:txBody>
          <a:bodyPr>
            <a:noAutofit/>
          </a:bodyPr>
          <a:lstStyle/>
          <a:p>
            <a:pPr algn="ctr"/>
            <a:r>
              <a:rPr lang="en-US" sz="2400" dirty="0" smtClean="0">
                <a:solidFill>
                  <a:schemeClr val="tx1"/>
                </a:solidFill>
              </a:rPr>
              <a:t>Every country has its own national emblem. </a:t>
            </a:r>
            <a:r>
              <a:rPr lang="ru-RU" sz="2400" dirty="0" smtClean="0">
                <a:solidFill>
                  <a:schemeClr val="tx1"/>
                </a:solidFill>
              </a:rPr>
              <a:t/>
            </a:r>
            <a:br>
              <a:rPr lang="ru-RU" sz="2400" dirty="0" smtClean="0">
                <a:solidFill>
                  <a:schemeClr val="tx1"/>
                </a:solidFill>
              </a:rPr>
            </a:br>
            <a:r>
              <a:rPr lang="en-US" sz="2400" dirty="0" smtClean="0">
                <a:solidFill>
                  <a:schemeClr val="tx1"/>
                </a:solidFill>
              </a:rPr>
              <a:t>The red rose is the national emblem of England</a:t>
            </a:r>
            <a:r>
              <a:rPr lang="ru-RU" sz="2400" dirty="0" smtClean="0">
                <a:solidFill>
                  <a:schemeClr val="tx1"/>
                </a:solidFill>
              </a:rPr>
              <a:t>.</a:t>
            </a:r>
            <a:br>
              <a:rPr lang="ru-RU" sz="2400" dirty="0" smtClean="0">
                <a:solidFill>
                  <a:schemeClr val="tx1"/>
                </a:solidFill>
              </a:rPr>
            </a:br>
            <a:r>
              <a:rPr lang="en-US" sz="2400" dirty="0" smtClean="0">
                <a:solidFill>
                  <a:schemeClr val="tx1"/>
                </a:solidFill>
              </a:rPr>
              <a:t> The thistle is the national emblem of Scotland</a:t>
            </a:r>
            <a:r>
              <a:rPr lang="ru-RU" sz="2400" dirty="0" smtClean="0">
                <a:solidFill>
                  <a:schemeClr val="tx1"/>
                </a:solidFill>
              </a:rPr>
              <a:t>.</a:t>
            </a:r>
            <a:br>
              <a:rPr lang="ru-RU" sz="2400" dirty="0" smtClean="0">
                <a:solidFill>
                  <a:schemeClr val="tx1"/>
                </a:solidFill>
              </a:rPr>
            </a:br>
            <a:r>
              <a:rPr lang="en-US" sz="2400" dirty="0" smtClean="0">
                <a:solidFill>
                  <a:schemeClr val="tx1"/>
                </a:solidFill>
              </a:rPr>
              <a:t>The daffodils and the leek are the emblems of Wales</a:t>
            </a:r>
            <a:r>
              <a:rPr lang="ru-RU" sz="2400" dirty="0" smtClean="0">
                <a:solidFill>
                  <a:schemeClr val="tx1"/>
                </a:solidFill>
              </a:rPr>
              <a:t>.</a:t>
            </a:r>
            <a:r>
              <a:rPr lang="en-US" sz="2400" dirty="0" smtClean="0">
                <a:solidFill>
                  <a:schemeClr val="tx1"/>
                </a:solidFill>
              </a:rPr>
              <a:t> </a:t>
            </a:r>
            <a:r>
              <a:rPr lang="ru-RU" sz="2400" dirty="0" smtClean="0">
                <a:solidFill>
                  <a:schemeClr val="tx1"/>
                </a:solidFill>
              </a:rPr>
              <a:t/>
            </a:r>
            <a:br>
              <a:rPr lang="ru-RU" sz="2400" dirty="0" smtClean="0">
                <a:solidFill>
                  <a:schemeClr val="tx1"/>
                </a:solidFill>
              </a:rPr>
            </a:br>
            <a:r>
              <a:rPr lang="en-US" sz="2400" dirty="0" smtClean="0">
                <a:solidFill>
                  <a:schemeClr val="tx1"/>
                </a:solidFill>
              </a:rPr>
              <a:t>The shamrock (a kind of clover) is the emblem of Ireland</a:t>
            </a:r>
            <a:r>
              <a:rPr lang="ru-RU" sz="2400" dirty="0" smtClean="0">
                <a:solidFill>
                  <a:schemeClr val="tx1"/>
                </a:solidFill>
              </a:rPr>
              <a:t>.</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8" name="Рисунок 7" descr="эмб англии.png"/>
          <p:cNvPicPr>
            <a:picLocks noChangeAspect="1"/>
          </p:cNvPicPr>
          <p:nvPr/>
        </p:nvPicPr>
        <p:blipFill>
          <a:blip r:embed="rId2" cstate="print"/>
          <a:stretch>
            <a:fillRect/>
          </a:stretch>
        </p:blipFill>
        <p:spPr>
          <a:xfrm>
            <a:off x="3203848" y="1916832"/>
            <a:ext cx="2525266" cy="2803045"/>
          </a:xfrm>
          <a:prstGeom prst="rect">
            <a:avLst/>
          </a:prstGeom>
        </p:spPr>
      </p:pic>
      <p:pic>
        <p:nvPicPr>
          <p:cNvPr id="9" name="Рисунок 8" descr="эмб шот2.png"/>
          <p:cNvPicPr>
            <a:picLocks noChangeAspect="1"/>
          </p:cNvPicPr>
          <p:nvPr/>
        </p:nvPicPr>
        <p:blipFill>
          <a:blip r:embed="rId3" cstate="print"/>
          <a:stretch>
            <a:fillRect/>
          </a:stretch>
        </p:blipFill>
        <p:spPr>
          <a:xfrm>
            <a:off x="827584" y="1988840"/>
            <a:ext cx="1962937" cy="2500558"/>
          </a:xfrm>
          <a:prstGeom prst="rect">
            <a:avLst/>
          </a:prstGeom>
        </p:spPr>
      </p:pic>
      <p:pic>
        <p:nvPicPr>
          <p:cNvPr id="13" name="Рисунок 12" descr="эмб уэльса.jpg"/>
          <p:cNvPicPr>
            <a:picLocks noChangeAspect="1"/>
          </p:cNvPicPr>
          <p:nvPr/>
        </p:nvPicPr>
        <p:blipFill>
          <a:blip r:embed="rId4" cstate="print"/>
          <a:stretch>
            <a:fillRect/>
          </a:stretch>
        </p:blipFill>
        <p:spPr>
          <a:xfrm>
            <a:off x="1691680" y="4725144"/>
            <a:ext cx="2551832" cy="1913874"/>
          </a:xfrm>
          <a:prstGeom prst="rect">
            <a:avLst/>
          </a:prstGeom>
        </p:spPr>
      </p:pic>
      <p:pic>
        <p:nvPicPr>
          <p:cNvPr id="14" name="Рисунок 13" descr="эмб уэл2.jpg"/>
          <p:cNvPicPr>
            <a:picLocks noChangeAspect="1"/>
          </p:cNvPicPr>
          <p:nvPr/>
        </p:nvPicPr>
        <p:blipFill>
          <a:blip r:embed="rId5" cstate="print"/>
          <a:stretch>
            <a:fillRect/>
          </a:stretch>
        </p:blipFill>
        <p:spPr>
          <a:xfrm>
            <a:off x="4355976" y="4725144"/>
            <a:ext cx="2520280" cy="1899904"/>
          </a:xfrm>
          <a:prstGeom prst="rect">
            <a:avLst/>
          </a:prstGeom>
        </p:spPr>
      </p:pic>
      <p:pic>
        <p:nvPicPr>
          <p:cNvPr id="16" name="Рисунок 15" descr="эмб ирландии.jpg"/>
          <p:cNvPicPr>
            <a:picLocks noChangeAspect="1"/>
          </p:cNvPicPr>
          <p:nvPr/>
        </p:nvPicPr>
        <p:blipFill>
          <a:blip r:embed="rId6" cstate="print"/>
          <a:stretch>
            <a:fillRect/>
          </a:stretch>
        </p:blipFill>
        <p:spPr>
          <a:xfrm>
            <a:off x="6084168" y="1988840"/>
            <a:ext cx="2304256" cy="250462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908720"/>
            <a:ext cx="8572560" cy="1143008"/>
          </a:xfrm>
        </p:spPr>
        <p:txBody>
          <a:bodyPr>
            <a:noAutofit/>
          </a:bodyPr>
          <a:lstStyle/>
          <a:p>
            <a:pPr algn="ctr"/>
            <a:r>
              <a:rPr lang="en-US" sz="2400" dirty="0" smtClean="0">
                <a:solidFill>
                  <a:schemeClr val="tx1"/>
                </a:solidFill>
              </a:rPr>
              <a:t>The flag of the UK is known as the Union </a:t>
            </a:r>
            <a:r>
              <a:rPr lang="en-US" sz="2400" dirty="0" err="1" smtClean="0">
                <a:solidFill>
                  <a:schemeClr val="tx1"/>
                </a:solidFill>
              </a:rPr>
              <a:t>Jack.The</a:t>
            </a:r>
            <a:r>
              <a:rPr lang="en-US" sz="2400" dirty="0" smtClean="0">
                <a:solidFill>
                  <a:schemeClr val="tx1"/>
                </a:solidFill>
              </a:rPr>
              <a:t> flag is made up of 3 crosses.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fontScale="92500" lnSpcReduction="20000"/>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400" dirty="0" smtClean="0"/>
              <a:t> The upright cross is the Cross of </a:t>
            </a:r>
            <a:r>
              <a:rPr lang="en-US" sz="2400" dirty="0" err="1" smtClean="0"/>
              <a:t>St.George</a:t>
            </a:r>
            <a:r>
              <a:rPr lang="en-US" sz="2400" dirty="0" smtClean="0"/>
              <a:t> the patron saint of England . The white diagonal cross is the cross of </a:t>
            </a:r>
            <a:r>
              <a:rPr lang="en-US" sz="2400" dirty="0" err="1" smtClean="0"/>
              <a:t>St.Andrew</a:t>
            </a:r>
            <a:r>
              <a:rPr lang="en-US" sz="2400" dirty="0" smtClean="0"/>
              <a:t>, the patron saint of Scotland . The red diagonal cross is the cross is the cross of </a:t>
            </a:r>
            <a:r>
              <a:rPr lang="en-US" sz="2400" dirty="0" err="1" smtClean="0"/>
              <a:t>St.Patrick</a:t>
            </a:r>
            <a:r>
              <a:rPr lang="en-US" sz="2400" dirty="0" smtClean="0"/>
              <a:t>, the patron saint of Ireland . </a:t>
            </a:r>
            <a:r>
              <a:rPr lang="ru-RU" sz="2400" dirty="0" err="1" smtClean="0"/>
              <a:t>All</a:t>
            </a:r>
            <a:r>
              <a:rPr lang="ru-RU" sz="2400" dirty="0" smtClean="0"/>
              <a:t> </a:t>
            </a:r>
            <a:r>
              <a:rPr lang="ru-RU" sz="2400" dirty="0" err="1" smtClean="0"/>
              <a:t>of</a:t>
            </a:r>
            <a:r>
              <a:rPr lang="ru-RU" sz="2400" dirty="0" smtClean="0"/>
              <a:t> </a:t>
            </a:r>
            <a:r>
              <a:rPr lang="ru-RU" sz="2400" dirty="0" err="1" smtClean="0"/>
              <a:t>them</a:t>
            </a:r>
            <a:r>
              <a:rPr lang="ru-RU" sz="2400" dirty="0" smtClean="0"/>
              <a:t> </a:t>
            </a:r>
            <a:r>
              <a:rPr lang="ru-RU" sz="2400" dirty="0" err="1" smtClean="0"/>
              <a:t>are</a:t>
            </a:r>
            <a:r>
              <a:rPr lang="ru-RU" sz="2400" dirty="0" smtClean="0"/>
              <a:t> </a:t>
            </a:r>
            <a:r>
              <a:rPr lang="ru-RU" sz="2400" dirty="0" err="1" smtClean="0"/>
              <a:t>on</a:t>
            </a:r>
            <a:r>
              <a:rPr lang="ru-RU" sz="2400" dirty="0" smtClean="0"/>
              <a:t> </a:t>
            </a:r>
            <a:r>
              <a:rPr lang="ru-RU" sz="2400" dirty="0" err="1" smtClean="0"/>
              <a:t>the</a:t>
            </a:r>
            <a:r>
              <a:rPr lang="ru-RU" sz="2400" dirty="0" smtClean="0"/>
              <a:t> </a:t>
            </a:r>
            <a:r>
              <a:rPr lang="ru-RU" sz="2400" dirty="0" err="1" smtClean="0"/>
              <a:t>blue</a:t>
            </a:r>
            <a:r>
              <a:rPr lang="ru-RU" sz="2400" dirty="0" smtClean="0"/>
              <a:t> </a:t>
            </a:r>
            <a:r>
              <a:rPr lang="ru-RU" sz="2400" dirty="0" err="1" smtClean="0"/>
              <a:t>background</a:t>
            </a:r>
            <a:r>
              <a:rPr lang="ru-RU" sz="2400" dirty="0" smtClean="0"/>
              <a:t>.</a:t>
            </a:r>
            <a:endParaRPr lang="ru-RU" sz="2400" dirty="0">
              <a:effectLst>
                <a:outerShdw blurRad="38100" dist="38100" dir="2700000" algn="tl">
                  <a:srgbClr val="000000">
                    <a:alpha val="43137"/>
                  </a:srgbClr>
                </a:outerShdw>
              </a:effectLst>
            </a:endParaRPr>
          </a:p>
        </p:txBody>
      </p:sp>
      <p:pic>
        <p:nvPicPr>
          <p:cNvPr id="10" name="Рисунок 9" descr="флаг B.jpg"/>
          <p:cNvPicPr>
            <a:picLocks noChangeAspect="1"/>
          </p:cNvPicPr>
          <p:nvPr/>
        </p:nvPicPr>
        <p:blipFill>
          <a:blip r:embed="rId2" cstate="print"/>
          <a:stretch>
            <a:fillRect/>
          </a:stretch>
        </p:blipFill>
        <p:spPr>
          <a:xfrm>
            <a:off x="179512" y="1484784"/>
            <a:ext cx="6120679" cy="47297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928670"/>
            <a:ext cx="7851648" cy="785818"/>
          </a:xfrm>
        </p:spPr>
        <p:txBody>
          <a:bodyPr>
            <a:normAutofit fontScale="90000"/>
          </a:bodyPr>
          <a:lstStyle/>
          <a:p>
            <a:pPr algn="ctr"/>
            <a:r>
              <a:rPr lang="ru-RU" dirty="0" smtClean="0">
                <a:solidFill>
                  <a:srgbClr val="002060"/>
                </a:solidFill>
              </a:rPr>
              <a:t/>
            </a:r>
            <a:br>
              <a:rPr lang="ru-RU" dirty="0" smtClean="0">
                <a:solidFill>
                  <a:srgbClr val="002060"/>
                </a:solidFill>
              </a:rPr>
            </a:br>
            <a:r>
              <a:rPr lang="en-US" sz="2700" dirty="0" smtClean="0">
                <a:solidFill>
                  <a:schemeClr val="tx1"/>
                </a:solidFill>
              </a:rPr>
              <a:t>The United Kingdom of Great Britain and Northern Irelands is situated on the British Isles</a:t>
            </a:r>
            <a:r>
              <a:rPr lang="ru-RU" sz="2700" dirty="0" smtClean="0">
                <a:solidFill>
                  <a:schemeClr val="tx1"/>
                </a:solidFill>
              </a:rPr>
              <a:t>.</a:t>
            </a:r>
            <a:r>
              <a:rPr lang="en-US" sz="2700" dirty="0" smtClean="0">
                <a:solidFill>
                  <a:schemeClr val="tx1"/>
                </a:solidFill>
              </a:rPr>
              <a:t> </a:t>
            </a:r>
            <a:r>
              <a:rPr lang="ru-RU" dirty="0" smtClean="0"/>
              <a:t/>
            </a:r>
            <a:br>
              <a:rPr lang="ru-RU" dirty="0" smtClean="0"/>
            </a:br>
            <a:endParaRPr lang="ru-RU" dirty="0"/>
          </a:p>
        </p:txBody>
      </p:sp>
      <p:sp>
        <p:nvSpPr>
          <p:cNvPr id="3" name="Подзаголовок 2"/>
          <p:cNvSpPr>
            <a:spLocks noGrp="1"/>
          </p:cNvSpPr>
          <p:nvPr>
            <p:ph type="subTitle" idx="1"/>
          </p:nvPr>
        </p:nvSpPr>
        <p:spPr>
          <a:xfrm>
            <a:off x="6215074" y="1785926"/>
            <a:ext cx="2496846" cy="3929090"/>
          </a:xfrm>
        </p:spPr>
        <p:txBody>
          <a:bodyPr>
            <a:normAutofit fontScale="92500" lnSpcReduction="20000"/>
          </a:bodyPr>
          <a:lstStyle/>
          <a:p>
            <a:endParaRPr lang="ru-RU" sz="2000" dirty="0" smtClean="0"/>
          </a:p>
          <a:p>
            <a:r>
              <a:rPr lang="en-US" sz="2400" dirty="0" smtClean="0">
                <a:effectLst>
                  <a:outerShdw blurRad="38100" dist="38100" dir="2700000" algn="tl">
                    <a:srgbClr val="000000">
                      <a:alpha val="43137"/>
                    </a:srgbClr>
                  </a:outerShdw>
                </a:effectLst>
              </a:rPr>
              <a:t>The British Isles consists of two large islands, Great Britain and Ireland, and about five thousand small islands. </a:t>
            </a:r>
            <a:endParaRPr lang="ru-RU" sz="2400" dirty="0" smtClean="0">
              <a:effectLst>
                <a:outerShdw blurRad="38100" dist="38100" dir="2700000" algn="tl">
                  <a:srgbClr val="000000">
                    <a:alpha val="43137"/>
                  </a:srgbClr>
                </a:outerShdw>
              </a:effectLst>
            </a:endParaRPr>
          </a:p>
          <a:p>
            <a:endParaRPr lang="ru-RU" sz="2400" dirty="0" smtClean="0"/>
          </a:p>
          <a:p>
            <a:endParaRPr lang="ru-RU" sz="2400" dirty="0" smtClean="0"/>
          </a:p>
          <a:p>
            <a:r>
              <a:rPr lang="ru-RU" sz="2400" dirty="0" err="1" smtClean="0">
                <a:effectLst>
                  <a:outerShdw blurRad="38100" dist="38100" dir="2700000" algn="tl">
                    <a:srgbClr val="000000">
                      <a:alpha val="43137"/>
                    </a:srgbClr>
                  </a:outerShdw>
                </a:effectLst>
              </a:rPr>
              <a:t>Their</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total</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area</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is</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over</a:t>
            </a:r>
            <a:r>
              <a:rPr lang="ru-RU" sz="2400" dirty="0" smtClean="0">
                <a:effectLst>
                  <a:outerShdw blurRad="38100" dist="38100" dir="2700000" algn="tl">
                    <a:srgbClr val="000000">
                      <a:alpha val="43137"/>
                    </a:srgbClr>
                  </a:outerShdw>
                </a:effectLst>
              </a:rPr>
              <a:t> 244,000 </a:t>
            </a:r>
            <a:r>
              <a:rPr lang="ru-RU" sz="2400" dirty="0" err="1" smtClean="0">
                <a:effectLst>
                  <a:outerShdw blurRad="38100" dist="38100" dir="2700000" algn="tl">
                    <a:srgbClr val="000000">
                      <a:alpha val="43137"/>
                    </a:srgbClr>
                  </a:outerShdw>
                </a:effectLst>
              </a:rPr>
              <a:t>square</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kilometers</a:t>
            </a:r>
            <a:r>
              <a:rPr lang="en-US" sz="2400" dirty="0" smtClean="0">
                <a:effectLst>
                  <a:outerShdw blurRad="38100" dist="38100" dir="2700000" algn="tl">
                    <a:srgbClr val="000000">
                      <a:alpha val="43137"/>
                    </a:srgbClr>
                  </a:outerShdw>
                </a:effectLst>
              </a:rPr>
              <a:t>.</a:t>
            </a:r>
            <a:endParaRPr lang="ru-RU" sz="2400" dirty="0">
              <a:effectLst>
                <a:outerShdw blurRad="38100" dist="38100" dir="2700000" algn="tl">
                  <a:srgbClr val="000000">
                    <a:alpha val="43137"/>
                  </a:srgbClr>
                </a:outerShdw>
              </a:effectLst>
            </a:endParaRPr>
          </a:p>
        </p:txBody>
      </p:sp>
      <p:pic>
        <p:nvPicPr>
          <p:cNvPr id="6" name="Рисунок 5" descr="карта3.jpg"/>
          <p:cNvPicPr>
            <a:picLocks noChangeAspect="1"/>
          </p:cNvPicPr>
          <p:nvPr/>
        </p:nvPicPr>
        <p:blipFill>
          <a:blip r:embed="rId2" cstate="print"/>
          <a:stretch>
            <a:fillRect/>
          </a:stretch>
        </p:blipFill>
        <p:spPr>
          <a:xfrm>
            <a:off x="285720" y="1071546"/>
            <a:ext cx="5786478" cy="564360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88640"/>
            <a:ext cx="8572560" cy="1143008"/>
          </a:xfrm>
        </p:spPr>
        <p:txBody>
          <a:bodyPr>
            <a:noAutofit/>
          </a:bodyPr>
          <a:lstStyle/>
          <a:p>
            <a:pPr algn="ctr"/>
            <a:r>
              <a:rPr lang="en-US" sz="2400" dirty="0" smtClean="0">
                <a:solidFill>
                  <a:schemeClr val="tx1"/>
                </a:solidFill>
              </a:rPr>
              <a:t>The national anthem is «God Save the Queen»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888" y="593304"/>
            <a:ext cx="2282532" cy="6264696"/>
          </a:xfrm>
        </p:spPr>
        <p:txBody>
          <a:bodyPr>
            <a:normAutofit fontScale="62500" lnSpcReduction="20000"/>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400" dirty="0" smtClean="0"/>
              <a:t> </a:t>
            </a:r>
            <a:r>
              <a:rPr lang="en-US" sz="2000" dirty="0" smtClean="0"/>
              <a:t>God save our gracious Queen,</a:t>
            </a:r>
            <a:br>
              <a:rPr lang="en-US" sz="2000" dirty="0" smtClean="0"/>
            </a:br>
            <a:r>
              <a:rPr lang="en-US" sz="2000" dirty="0" smtClean="0"/>
              <a:t>Long live our noble Queen,</a:t>
            </a:r>
            <a:br>
              <a:rPr lang="en-US" sz="2000" dirty="0" smtClean="0"/>
            </a:br>
            <a:r>
              <a:rPr lang="en-US" sz="2000" dirty="0" smtClean="0"/>
              <a:t>God save the Queen!</a:t>
            </a:r>
            <a:br>
              <a:rPr lang="en-US" sz="2000" dirty="0" smtClean="0"/>
            </a:br>
            <a:r>
              <a:rPr lang="en-US" sz="2000" dirty="0" smtClean="0"/>
              <a:t>Send her victorious,</a:t>
            </a:r>
            <a:br>
              <a:rPr lang="en-US" sz="2000" dirty="0" smtClean="0"/>
            </a:br>
            <a:r>
              <a:rPr lang="en-US" sz="2000" dirty="0" smtClean="0"/>
              <a:t>Happy and Glorious,</a:t>
            </a:r>
            <a:br>
              <a:rPr lang="en-US" sz="2000" dirty="0" smtClean="0"/>
            </a:br>
            <a:r>
              <a:rPr lang="en-US" sz="2000" dirty="0" smtClean="0"/>
              <a:t>Long to reign over us;</a:t>
            </a:r>
            <a:br>
              <a:rPr lang="en-US" sz="2000" dirty="0" smtClean="0"/>
            </a:br>
            <a:r>
              <a:rPr lang="en-US" sz="2000" dirty="0" smtClean="0"/>
              <a:t>God save the Queen!</a:t>
            </a:r>
            <a:endParaRPr lang="ru-RU" sz="2000" b="1" dirty="0" smtClean="0"/>
          </a:p>
          <a:p>
            <a:pPr algn="ctr"/>
            <a:r>
              <a:rPr lang="en-US" sz="2000" dirty="0" smtClean="0"/>
              <a:t>O Lord our God arise,</a:t>
            </a:r>
            <a:br>
              <a:rPr lang="en-US" sz="2000" dirty="0" smtClean="0"/>
            </a:br>
            <a:r>
              <a:rPr lang="en-US" sz="2000" dirty="0" smtClean="0"/>
              <a:t>Scatter her enemies</a:t>
            </a:r>
            <a:br>
              <a:rPr lang="en-US" sz="2000" dirty="0" smtClean="0"/>
            </a:br>
            <a:r>
              <a:rPr lang="en-US" sz="2000" dirty="0" smtClean="0"/>
              <a:t>And make them fall;</a:t>
            </a:r>
            <a:br>
              <a:rPr lang="en-US" sz="2000" dirty="0" smtClean="0"/>
            </a:br>
            <a:r>
              <a:rPr lang="en-US" sz="2000" dirty="0" smtClean="0"/>
              <a:t>Confound their politics,</a:t>
            </a:r>
            <a:br>
              <a:rPr lang="en-US" sz="2000" dirty="0" smtClean="0"/>
            </a:br>
            <a:r>
              <a:rPr lang="en-US" sz="2000" dirty="0" smtClean="0"/>
              <a:t>Frustrate their knavish tricks,</a:t>
            </a:r>
            <a:br>
              <a:rPr lang="en-US" sz="2000" dirty="0" smtClean="0"/>
            </a:br>
            <a:r>
              <a:rPr lang="en-US" sz="2000" dirty="0" smtClean="0"/>
              <a:t>On Thee our hopes we fix,</a:t>
            </a:r>
            <a:br>
              <a:rPr lang="en-US" sz="2000" dirty="0" smtClean="0"/>
            </a:br>
            <a:r>
              <a:rPr lang="en-US" sz="2000" dirty="0" smtClean="0"/>
              <a:t>Oh, save us all!</a:t>
            </a:r>
            <a:endParaRPr lang="ru-RU" sz="2000" b="1" dirty="0" smtClean="0"/>
          </a:p>
          <a:p>
            <a:pPr algn="ctr"/>
            <a:r>
              <a:rPr lang="en-US" sz="2000" dirty="0" smtClean="0"/>
              <a:t>Thy choicest gifts in store</a:t>
            </a:r>
            <a:br>
              <a:rPr lang="en-US" sz="2000" dirty="0" smtClean="0"/>
            </a:br>
            <a:r>
              <a:rPr lang="en-US" sz="2000" dirty="0" smtClean="0"/>
              <a:t>On her be pleased to pour;</a:t>
            </a:r>
            <a:br>
              <a:rPr lang="en-US" sz="2000" dirty="0" smtClean="0"/>
            </a:br>
            <a:r>
              <a:rPr lang="en-US" sz="2000" dirty="0" smtClean="0"/>
              <a:t>Long may she reign;</a:t>
            </a:r>
            <a:br>
              <a:rPr lang="en-US" sz="2000" dirty="0" smtClean="0"/>
            </a:br>
            <a:r>
              <a:rPr lang="en-US" sz="2000" dirty="0" smtClean="0"/>
              <a:t>May she defend our laws,</a:t>
            </a:r>
            <a:br>
              <a:rPr lang="en-US" sz="2000" dirty="0" smtClean="0"/>
            </a:br>
            <a:r>
              <a:rPr lang="en-US" sz="2000" dirty="0" smtClean="0"/>
              <a:t>And ever give us cause</a:t>
            </a:r>
            <a:br>
              <a:rPr lang="en-US" sz="2000" dirty="0" smtClean="0"/>
            </a:br>
            <a:r>
              <a:rPr lang="en-US" sz="2000" dirty="0" smtClean="0"/>
              <a:t>To sing with heart and voice,</a:t>
            </a:r>
            <a:br>
              <a:rPr lang="en-US" sz="2000" dirty="0" smtClean="0"/>
            </a:br>
            <a:r>
              <a:rPr lang="en-US" sz="2000" dirty="0" smtClean="0"/>
              <a:t>God save the Queen!</a:t>
            </a:r>
            <a:endParaRPr lang="ru-RU" sz="2000" b="1" dirty="0" smtClean="0"/>
          </a:p>
          <a:p>
            <a:pPr algn="ctr"/>
            <a:r>
              <a:rPr lang="en-US" sz="2000" dirty="0" smtClean="0"/>
              <a:t>Not in this land alone,</a:t>
            </a:r>
            <a:br>
              <a:rPr lang="en-US" sz="2000" dirty="0" smtClean="0"/>
            </a:br>
            <a:r>
              <a:rPr lang="en-US" sz="2000" dirty="0" smtClean="0"/>
              <a:t>But be God's mercies known,</a:t>
            </a:r>
            <a:br>
              <a:rPr lang="en-US" sz="2000" dirty="0" smtClean="0"/>
            </a:br>
            <a:r>
              <a:rPr lang="en-US" sz="2000" dirty="0" smtClean="0"/>
              <a:t>From shore to shore!</a:t>
            </a:r>
            <a:br>
              <a:rPr lang="en-US" sz="2000" dirty="0" smtClean="0"/>
            </a:br>
            <a:r>
              <a:rPr lang="en-US" sz="2000" dirty="0" smtClean="0"/>
              <a:t>Lord make the nations see,</a:t>
            </a:r>
            <a:br>
              <a:rPr lang="en-US" sz="2000" dirty="0" smtClean="0"/>
            </a:br>
            <a:r>
              <a:rPr lang="en-US" sz="2000" dirty="0" smtClean="0"/>
              <a:t>That men should brothers be,</a:t>
            </a:r>
            <a:br>
              <a:rPr lang="en-US" sz="2000" dirty="0" smtClean="0"/>
            </a:br>
            <a:r>
              <a:rPr lang="en-US" sz="2000" dirty="0" smtClean="0"/>
              <a:t>And form one family,</a:t>
            </a:r>
            <a:br>
              <a:rPr lang="en-US" sz="2000" dirty="0" smtClean="0"/>
            </a:br>
            <a:r>
              <a:rPr lang="en-US" sz="2000" dirty="0" smtClean="0"/>
              <a:t>The wide world over</a:t>
            </a:r>
            <a:endParaRPr lang="ru-RU" sz="2000" b="1" dirty="0" smtClean="0"/>
          </a:p>
          <a:p>
            <a:pPr algn="ctr"/>
            <a:r>
              <a:rPr lang="en-US" sz="2000" dirty="0" smtClean="0"/>
              <a:t>From every latent foe,</a:t>
            </a:r>
            <a:br>
              <a:rPr lang="en-US" sz="2000" dirty="0" smtClean="0"/>
            </a:br>
            <a:r>
              <a:rPr lang="en-US" sz="2000" dirty="0" smtClean="0"/>
              <a:t>From the assassins blow,</a:t>
            </a:r>
            <a:br>
              <a:rPr lang="en-US" sz="2000" dirty="0" smtClean="0"/>
            </a:br>
            <a:r>
              <a:rPr lang="en-US" sz="2000" dirty="0" smtClean="0"/>
              <a:t>God save the Queen!</a:t>
            </a:r>
            <a:br>
              <a:rPr lang="en-US" sz="2000" dirty="0" smtClean="0"/>
            </a:br>
            <a:r>
              <a:rPr lang="en-US" sz="2000" dirty="0" smtClean="0"/>
              <a:t>O'er her </a:t>
            </a:r>
            <a:r>
              <a:rPr lang="en-US" sz="2000" dirty="0" err="1" smtClean="0"/>
              <a:t>thine</a:t>
            </a:r>
            <a:r>
              <a:rPr lang="en-US" sz="2000" dirty="0" smtClean="0"/>
              <a:t> arm extend,</a:t>
            </a:r>
            <a:br>
              <a:rPr lang="en-US" sz="2000" dirty="0" smtClean="0"/>
            </a:br>
            <a:r>
              <a:rPr lang="en-US" sz="2000" dirty="0" smtClean="0"/>
              <a:t>For Britain's sake defend,</a:t>
            </a:r>
            <a:br>
              <a:rPr lang="en-US" sz="2000" dirty="0" smtClean="0"/>
            </a:br>
            <a:r>
              <a:rPr lang="en-US" sz="2000" dirty="0" smtClean="0"/>
              <a:t>Our mother, prince, and friend,</a:t>
            </a:r>
            <a:br>
              <a:rPr lang="en-US" sz="2000" dirty="0" smtClean="0"/>
            </a:br>
            <a:r>
              <a:rPr lang="en-US" sz="2000" dirty="0" smtClean="0"/>
              <a:t>God save the Queen!</a:t>
            </a:r>
            <a:endParaRPr lang="ru-RU" sz="2000" b="1" dirty="0" smtClean="0"/>
          </a:p>
          <a:p>
            <a:pPr algn="ctr"/>
            <a:endParaRPr lang="ru-RU" sz="2400" dirty="0">
              <a:effectLst>
                <a:outerShdw blurRad="38100" dist="38100" dir="2700000" algn="tl">
                  <a:srgbClr val="000000">
                    <a:alpha val="43137"/>
                  </a:srgbClr>
                </a:outerShdw>
              </a:effectLst>
            </a:endParaRPr>
          </a:p>
        </p:txBody>
      </p:sp>
      <p:pic>
        <p:nvPicPr>
          <p:cNvPr id="5" name="Рисунок 4" descr="гимн.jpg"/>
          <p:cNvPicPr>
            <a:picLocks noChangeAspect="1"/>
          </p:cNvPicPr>
          <p:nvPr/>
        </p:nvPicPr>
        <p:blipFill>
          <a:blip r:embed="rId2" cstate="print"/>
          <a:stretch>
            <a:fillRect/>
          </a:stretch>
        </p:blipFill>
        <p:spPr>
          <a:xfrm>
            <a:off x="6012160" y="2132856"/>
            <a:ext cx="2834640" cy="2153412"/>
          </a:xfrm>
          <a:prstGeom prst="rect">
            <a:avLst/>
          </a:prstGeom>
        </p:spPr>
      </p:pic>
      <p:pic>
        <p:nvPicPr>
          <p:cNvPr id="6" name="Рисунок 5" descr="флаг для гимна.jpg"/>
          <p:cNvPicPr>
            <a:picLocks noChangeAspect="1"/>
          </p:cNvPicPr>
          <p:nvPr/>
        </p:nvPicPr>
        <p:blipFill>
          <a:blip r:embed="rId3" cstate="print"/>
          <a:stretch>
            <a:fillRect/>
          </a:stretch>
        </p:blipFill>
        <p:spPr>
          <a:xfrm>
            <a:off x="179512" y="2276872"/>
            <a:ext cx="3141712" cy="196357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052736"/>
            <a:ext cx="8572560" cy="1143008"/>
          </a:xfrm>
        </p:spPr>
        <p:txBody>
          <a:bodyPr>
            <a:noAutofit/>
          </a:bodyPr>
          <a:lstStyle/>
          <a:p>
            <a:pPr algn="ctr"/>
            <a:r>
              <a:rPr lang="en-US" sz="2400" dirty="0" smtClean="0">
                <a:solidFill>
                  <a:schemeClr val="tx1"/>
                </a:solidFill>
              </a:rPr>
              <a:t>The population of the UK is over 58 </a:t>
            </a:r>
            <a:r>
              <a:rPr lang="en-US" sz="2400" dirty="0" err="1" smtClean="0">
                <a:solidFill>
                  <a:schemeClr val="tx1"/>
                </a:solidFill>
              </a:rPr>
              <a:t>mln</a:t>
            </a:r>
            <a:r>
              <a:rPr lang="en-US" sz="2400" dirty="0" smtClean="0">
                <a:solidFill>
                  <a:schemeClr val="tx1"/>
                </a:solidFill>
              </a:rPr>
              <a:t> people. The UK is inhabited by the English, the Scots, the Welsh and the Irish who constitute the British nation.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888" y="593304"/>
            <a:ext cx="2282532" cy="6264696"/>
          </a:xfrm>
        </p:spPr>
        <p:txBody>
          <a:bodyPr>
            <a:normAutofit/>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000" dirty="0" smtClean="0"/>
              <a:t/>
            </a:r>
            <a:br>
              <a:rPr lang="en-US" sz="2000" dirty="0" smtClean="0"/>
            </a:br>
            <a:endParaRPr lang="ru-RU" sz="2000" b="1" dirty="0" smtClean="0"/>
          </a:p>
          <a:p>
            <a:pPr algn="ctr"/>
            <a:endParaRPr lang="ru-RU" sz="2400" dirty="0">
              <a:effectLst>
                <a:outerShdw blurRad="38100" dist="38100" dir="2700000" algn="tl">
                  <a:srgbClr val="000000">
                    <a:alpha val="43137"/>
                  </a:srgbClr>
                </a:outerShdw>
              </a:effectLst>
            </a:endParaRPr>
          </a:p>
        </p:txBody>
      </p:sp>
      <p:pic>
        <p:nvPicPr>
          <p:cNvPr id="7" name="Рисунок 6" descr="ирландцы.jpg"/>
          <p:cNvPicPr>
            <a:picLocks noChangeAspect="1"/>
          </p:cNvPicPr>
          <p:nvPr/>
        </p:nvPicPr>
        <p:blipFill>
          <a:blip r:embed="rId2" cstate="print"/>
          <a:stretch>
            <a:fillRect/>
          </a:stretch>
        </p:blipFill>
        <p:spPr>
          <a:xfrm>
            <a:off x="4716016" y="4077072"/>
            <a:ext cx="3789895" cy="2592288"/>
          </a:xfrm>
          <a:prstGeom prst="rect">
            <a:avLst/>
          </a:prstGeom>
        </p:spPr>
      </p:pic>
      <p:pic>
        <p:nvPicPr>
          <p:cNvPr id="8" name="Рисунок 7" descr="уэльсцы.jpg"/>
          <p:cNvPicPr>
            <a:picLocks noChangeAspect="1"/>
          </p:cNvPicPr>
          <p:nvPr/>
        </p:nvPicPr>
        <p:blipFill>
          <a:blip r:embed="rId3" cstate="print"/>
          <a:stretch>
            <a:fillRect/>
          </a:stretch>
        </p:blipFill>
        <p:spPr>
          <a:xfrm>
            <a:off x="755576" y="4077072"/>
            <a:ext cx="3780419" cy="2592288"/>
          </a:xfrm>
          <a:prstGeom prst="rect">
            <a:avLst/>
          </a:prstGeom>
        </p:spPr>
      </p:pic>
      <p:pic>
        <p:nvPicPr>
          <p:cNvPr id="9" name="Рисунок 8" descr="шотландцы.jpg"/>
          <p:cNvPicPr>
            <a:picLocks noChangeAspect="1"/>
          </p:cNvPicPr>
          <p:nvPr/>
        </p:nvPicPr>
        <p:blipFill>
          <a:blip r:embed="rId4" cstate="print"/>
          <a:stretch>
            <a:fillRect/>
          </a:stretch>
        </p:blipFill>
        <p:spPr>
          <a:xfrm>
            <a:off x="4716016" y="1412776"/>
            <a:ext cx="3816424" cy="2588238"/>
          </a:xfrm>
          <a:prstGeom prst="rect">
            <a:avLst/>
          </a:prstGeom>
        </p:spPr>
      </p:pic>
      <p:pic>
        <p:nvPicPr>
          <p:cNvPr id="10" name="Рисунок 9" descr="англичане.jpg"/>
          <p:cNvPicPr>
            <a:picLocks noChangeAspect="1"/>
          </p:cNvPicPr>
          <p:nvPr/>
        </p:nvPicPr>
        <p:blipFill>
          <a:blip r:embed="rId5" cstate="print"/>
          <a:stretch>
            <a:fillRect/>
          </a:stretch>
        </p:blipFill>
        <p:spPr>
          <a:xfrm>
            <a:off x="755576" y="1412777"/>
            <a:ext cx="3744416" cy="259228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9624"/>
            <a:ext cx="9144000" cy="6617196"/>
          </a:xfrm>
          <a:prstGeom prst="rect">
            <a:avLst/>
          </a:prstGeom>
        </p:spPr>
        <p:txBody>
          <a:bodyPr wrap="square">
            <a:spAutoFit/>
          </a:bodyPr>
          <a:lstStyle/>
          <a:p>
            <a:pPr lvl="0" indent="228600" algn="ctr" fontAlgn="base">
              <a:spcBef>
                <a:spcPct val="0"/>
              </a:spcBef>
              <a:spcAft>
                <a:spcPct val="0"/>
              </a:spcAft>
            </a:pPr>
            <a:r>
              <a:rPr lang="en-US" sz="2400" b="1" dirty="0" smtClean="0">
                <a:latin typeface="Times New Roman" pitchFamily="18" charset="0"/>
                <a:ea typeface="Calibri" pitchFamily="34" charset="0"/>
                <a:cs typeface="Times New Roman" pitchFamily="18" charset="0"/>
              </a:rPr>
              <a:t>Task 4. “The famous people”.</a:t>
            </a:r>
            <a:endParaRPr lang="ru-RU" sz="1100" dirty="0" smtClean="0">
              <a:latin typeface="Arial" pitchFamily="34" charset="0"/>
              <a:cs typeface="Arial" pitchFamily="34" charset="0"/>
            </a:endParaRPr>
          </a:p>
          <a:p>
            <a:pPr lvl="0" indent="228600" algn="just" eaLnBrk="0" fontAlgn="base" hangingPunct="0">
              <a:spcBef>
                <a:spcPct val="0"/>
              </a:spcBef>
              <a:spcAft>
                <a:spcPct val="0"/>
              </a:spcAft>
            </a:pPr>
            <a:r>
              <a:rPr lang="en-US" sz="2400" dirty="0" smtClean="0">
                <a:latin typeface="Times New Roman" pitchFamily="18" charset="0"/>
                <a:ea typeface="Calibri" pitchFamily="34" charset="0"/>
                <a:cs typeface="Times New Roman" pitchFamily="18" charset="0"/>
              </a:rPr>
              <a:t>You know a lot of famous British people. Can you guess who are they?</a:t>
            </a:r>
            <a:endParaRPr lang="ru-RU" sz="1100" dirty="0" smtClean="0">
              <a:latin typeface="Arial" pitchFamily="34" charset="0"/>
              <a:cs typeface="Arial" pitchFamily="34" charset="0"/>
            </a:endParaRPr>
          </a:p>
          <a:p>
            <a:pPr lvl="0" indent="228600" algn="just" eaLnBrk="0" fontAlgn="base" hangingPunct="0">
              <a:spcBef>
                <a:spcPct val="0"/>
              </a:spcBef>
              <a:spcAft>
                <a:spcPct val="0"/>
              </a:spcAft>
            </a:pPr>
            <a:r>
              <a:rPr lang="en-US" sz="2400" dirty="0" smtClean="0">
                <a:latin typeface="Times New Roman" pitchFamily="18" charset="0"/>
                <a:ea typeface="Calibri" pitchFamily="34" charset="0"/>
                <a:cs typeface="Times New Roman" pitchFamily="18" charset="0"/>
              </a:rPr>
              <a:t>1. He was one of the most well known poets and playwrights of the world, born in the 16</a:t>
            </a:r>
            <a:r>
              <a:rPr lang="en-US" sz="2400" baseline="30000" dirty="0" smtClean="0">
                <a:latin typeface="Times New Roman" pitchFamily="18" charset="0"/>
                <a:ea typeface="Calibri" pitchFamily="34" charset="0"/>
                <a:cs typeface="Times New Roman" pitchFamily="18" charset="0"/>
              </a:rPr>
              <a:t>th</a:t>
            </a:r>
            <a:r>
              <a:rPr lang="en-US" sz="2400" dirty="0" smtClean="0">
                <a:latin typeface="Times New Roman" pitchFamily="18" charset="0"/>
                <a:ea typeface="Calibri" pitchFamily="34" charset="0"/>
                <a:cs typeface="Times New Roman" pitchFamily="18" charset="0"/>
              </a:rPr>
              <a:t> century. </a:t>
            </a:r>
            <a:endParaRPr lang="ru-RU" sz="1100" dirty="0" smtClean="0">
              <a:latin typeface="Arial" pitchFamily="34" charset="0"/>
              <a:cs typeface="Arial" pitchFamily="34" charset="0"/>
            </a:endParaRPr>
          </a:p>
          <a:p>
            <a:pPr lvl="0" indent="228600" algn="just" eaLnBrk="0" fontAlgn="base" hangingPunct="0">
              <a:spcBef>
                <a:spcPct val="0"/>
              </a:spcBef>
              <a:spcAft>
                <a:spcPct val="0"/>
              </a:spcAft>
            </a:pPr>
            <a:r>
              <a:rPr lang="en-US" sz="2400" dirty="0" smtClean="0">
                <a:latin typeface="Times New Roman" pitchFamily="18" charset="0"/>
                <a:ea typeface="Calibri" pitchFamily="34" charset="0"/>
                <a:cs typeface="Times New Roman" pitchFamily="18" charset="0"/>
              </a:rPr>
              <a:t>2. She  was  the  only  woman  Prime  Minister in the UK called “The Iron Lady”. </a:t>
            </a:r>
            <a:endParaRPr lang="ru-RU" sz="1100" dirty="0" smtClean="0">
              <a:latin typeface="Arial" pitchFamily="34" charset="0"/>
              <a:cs typeface="Arial" pitchFamily="34" charset="0"/>
            </a:endParaRPr>
          </a:p>
          <a:p>
            <a:pPr lvl="0" indent="228600" algn="just" eaLnBrk="0" fontAlgn="base" hangingPunct="0">
              <a:spcBef>
                <a:spcPct val="0"/>
              </a:spcBef>
              <a:spcAft>
                <a:spcPct val="0"/>
              </a:spcAft>
            </a:pPr>
            <a:r>
              <a:rPr lang="en-US" sz="2400" dirty="0" smtClean="0">
                <a:latin typeface="Times New Roman" pitchFamily="18" charset="0"/>
                <a:ea typeface="Calibri" pitchFamily="34" charset="0"/>
                <a:cs typeface="Times New Roman" pitchFamily="18" charset="0"/>
              </a:rPr>
              <a:t>3. This monarch was married 6 times, his second daughter Elisabeth I became the queen known as the “Virgin Queen”.</a:t>
            </a:r>
            <a:r>
              <a:rPr lang="en-US" sz="2400" i="1" dirty="0" smtClean="0">
                <a:latin typeface="Times New Roman" pitchFamily="18" charset="0"/>
                <a:ea typeface="Calibri" pitchFamily="34" charset="0"/>
                <a:cs typeface="Times New Roman" pitchFamily="18" charset="0"/>
              </a:rPr>
              <a:t> </a:t>
            </a:r>
            <a:endParaRPr lang="ru-RU" sz="1100" dirty="0" smtClean="0">
              <a:latin typeface="Arial" pitchFamily="34" charset="0"/>
              <a:cs typeface="Arial" pitchFamily="34" charset="0"/>
            </a:endParaRPr>
          </a:p>
          <a:p>
            <a:pPr lvl="0" indent="228600" algn="just" eaLnBrk="0" fontAlgn="base" hangingPunct="0">
              <a:spcBef>
                <a:spcPct val="0"/>
              </a:spcBef>
              <a:spcAft>
                <a:spcPct val="0"/>
              </a:spcAft>
            </a:pPr>
            <a:r>
              <a:rPr lang="en-US" sz="2400" dirty="0" smtClean="0">
                <a:latin typeface="Times New Roman" pitchFamily="18" charset="0"/>
                <a:ea typeface="Calibri" pitchFamily="34" charset="0"/>
                <a:cs typeface="Times New Roman" pitchFamily="18" charset="0"/>
              </a:rPr>
              <a:t>4. This actress is known not only in Britain but all over the world thank to her roles as Cleopatra, Lady Hamilton and of course her Scarlet O’Hara from the screen version of “Gone with the Wind”. </a:t>
            </a:r>
            <a:endParaRPr lang="ru-RU" sz="1100" dirty="0" smtClean="0">
              <a:latin typeface="Arial" pitchFamily="34" charset="0"/>
              <a:cs typeface="Arial" pitchFamily="34" charset="0"/>
            </a:endParaRPr>
          </a:p>
          <a:p>
            <a:pPr lvl="0" indent="228600" algn="just" eaLnBrk="0" fontAlgn="base" hangingPunct="0">
              <a:spcBef>
                <a:spcPct val="0"/>
              </a:spcBef>
              <a:spcAft>
                <a:spcPct val="0"/>
              </a:spcAft>
            </a:pPr>
            <a:r>
              <a:rPr lang="en-US" sz="2400" dirty="0" smtClean="0">
                <a:latin typeface="Times New Roman" pitchFamily="18" charset="0"/>
                <a:ea typeface="Calibri" pitchFamily="34" charset="0"/>
                <a:cs typeface="Times New Roman" pitchFamily="18" charset="0"/>
              </a:rPr>
              <a:t>5. He is a national Scottish poet. At midnight of  December, 31</a:t>
            </a:r>
            <a:r>
              <a:rPr lang="en-US" sz="2400" baseline="30000" dirty="0" smtClean="0">
                <a:latin typeface="Times New Roman" pitchFamily="18" charset="0"/>
                <a:ea typeface="Calibri" pitchFamily="34" charset="0"/>
                <a:cs typeface="Times New Roman" pitchFamily="18" charset="0"/>
              </a:rPr>
              <a:t>st</a:t>
            </a:r>
            <a:r>
              <a:rPr lang="en-US" sz="2400" dirty="0" smtClean="0">
                <a:latin typeface="Times New Roman" pitchFamily="18" charset="0"/>
                <a:ea typeface="Calibri" pitchFamily="34" charset="0"/>
                <a:cs typeface="Times New Roman" pitchFamily="18" charset="0"/>
              </a:rPr>
              <a:t> throughout GB people sing his “Auld Lang </a:t>
            </a:r>
            <a:r>
              <a:rPr lang="en-US" sz="2400" dirty="0" err="1" smtClean="0">
                <a:latin typeface="Times New Roman" pitchFamily="18" charset="0"/>
                <a:ea typeface="Calibri" pitchFamily="34" charset="0"/>
                <a:cs typeface="Times New Roman" pitchFamily="18" charset="0"/>
              </a:rPr>
              <a:t>Syne</a:t>
            </a:r>
            <a:r>
              <a:rPr lang="en-US" sz="2400" dirty="0" smtClean="0">
                <a:latin typeface="Times New Roman" pitchFamily="18" charset="0"/>
                <a:ea typeface="Calibri" pitchFamily="34" charset="0"/>
                <a:cs typeface="Times New Roman" pitchFamily="18" charset="0"/>
              </a:rPr>
              <a:t>”. Remember another poem.</a:t>
            </a:r>
            <a:endParaRPr lang="ru-RU" sz="1100" dirty="0" smtClean="0">
              <a:latin typeface="Arial" pitchFamily="34" charset="0"/>
              <a:cs typeface="Arial" pitchFamily="34" charset="0"/>
            </a:endParaRPr>
          </a:p>
          <a:p>
            <a:pPr lvl="0" indent="228600" algn="ctr"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My heart’s in the Highlands,</a:t>
            </a:r>
            <a:endParaRPr lang="ru-RU" sz="1100" dirty="0" smtClean="0">
              <a:latin typeface="Arial" pitchFamily="34" charset="0"/>
              <a:cs typeface="Arial" pitchFamily="34" charset="0"/>
            </a:endParaRPr>
          </a:p>
          <a:p>
            <a:pPr lvl="0" indent="228600" algn="ctr"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My heart is not here… </a:t>
            </a:r>
            <a:endParaRPr lang="ru-RU" sz="1100" dirty="0" smtClean="0">
              <a:latin typeface="Arial" pitchFamily="34" charset="0"/>
              <a:cs typeface="Arial" pitchFamily="34" charset="0"/>
            </a:endParaRPr>
          </a:p>
          <a:p>
            <a:pPr lvl="0" indent="228600" algn="just" eaLnBrk="0" fontAlgn="base" hangingPunct="0">
              <a:spcBef>
                <a:spcPct val="0"/>
              </a:spcBef>
              <a:spcAft>
                <a:spcPct val="0"/>
              </a:spcAft>
            </a:pPr>
            <a:r>
              <a:rPr lang="en-US" sz="2400" dirty="0" smtClean="0">
                <a:latin typeface="Times New Roman" pitchFamily="18" charset="0"/>
                <a:ea typeface="Calibri" pitchFamily="34" charset="0"/>
                <a:cs typeface="Times New Roman" pitchFamily="18" charset="0"/>
              </a:rPr>
              <a:t>6. Her residence is  in Buckingham Palace. British people  love her very much.  </a:t>
            </a:r>
            <a:endParaRPr lang="en-US" sz="2800" dirty="0" smtClean="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484784"/>
            <a:ext cx="8572560" cy="1143008"/>
          </a:xfrm>
        </p:spPr>
        <p:txBody>
          <a:bodyPr>
            <a:noAutofit/>
          </a:bodyPr>
          <a:lstStyle/>
          <a:p>
            <a:pPr algn="ctr"/>
            <a:r>
              <a:rPr lang="en-US" sz="2400" dirty="0" smtClean="0">
                <a:solidFill>
                  <a:schemeClr val="tx1"/>
                </a:solidFill>
              </a:rPr>
              <a:t>The UK is constitutional monarchy. In law, the Head of State is the Queen, but in practice, the Queen reigns, but does not rule. The country is ruled by the elected government with the Prime Minister at the head. The British Parliament consists of two chambers: the House of Lords and the House of Commons.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888" y="593304"/>
            <a:ext cx="2282532" cy="6264696"/>
          </a:xfrm>
        </p:spPr>
        <p:txBody>
          <a:bodyPr>
            <a:normAutofit/>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000" dirty="0" smtClean="0"/>
              <a:t/>
            </a:r>
            <a:br>
              <a:rPr lang="en-US" sz="2000" dirty="0" smtClean="0"/>
            </a:br>
            <a:endParaRPr lang="ru-RU" sz="2000" b="1" dirty="0" smtClean="0"/>
          </a:p>
          <a:p>
            <a:pPr algn="ctr"/>
            <a:endParaRPr lang="ru-RU" sz="2400" dirty="0">
              <a:effectLst>
                <a:outerShdw blurRad="38100" dist="38100" dir="2700000" algn="tl">
                  <a:srgbClr val="000000">
                    <a:alpha val="43137"/>
                  </a:srgbClr>
                </a:outerShdw>
              </a:effectLst>
            </a:endParaRPr>
          </a:p>
        </p:txBody>
      </p:sp>
      <p:pic>
        <p:nvPicPr>
          <p:cNvPr id="4" name="Рисунок 3" descr="королева.jpg"/>
          <p:cNvPicPr>
            <a:picLocks noChangeAspect="1"/>
          </p:cNvPicPr>
          <p:nvPr/>
        </p:nvPicPr>
        <p:blipFill>
          <a:blip r:embed="rId2" cstate="print"/>
          <a:stretch>
            <a:fillRect/>
          </a:stretch>
        </p:blipFill>
        <p:spPr>
          <a:xfrm>
            <a:off x="3214678" y="1928802"/>
            <a:ext cx="2857520" cy="2103135"/>
          </a:xfrm>
          <a:prstGeom prst="rect">
            <a:avLst/>
          </a:prstGeom>
        </p:spPr>
      </p:pic>
      <p:pic>
        <p:nvPicPr>
          <p:cNvPr id="5" name="Рисунок 4" descr="монархия.jpg"/>
          <p:cNvPicPr>
            <a:picLocks noChangeAspect="1"/>
          </p:cNvPicPr>
          <p:nvPr/>
        </p:nvPicPr>
        <p:blipFill>
          <a:blip r:embed="rId3" cstate="print"/>
          <a:stretch>
            <a:fillRect/>
          </a:stretch>
        </p:blipFill>
        <p:spPr>
          <a:xfrm>
            <a:off x="214282" y="1928802"/>
            <a:ext cx="2930078" cy="2071702"/>
          </a:xfrm>
          <a:prstGeom prst="rect">
            <a:avLst/>
          </a:prstGeom>
        </p:spPr>
      </p:pic>
      <p:pic>
        <p:nvPicPr>
          <p:cNvPr id="6" name="Рисунок 5" descr="парламент.jpg"/>
          <p:cNvPicPr>
            <a:picLocks noChangeAspect="1"/>
          </p:cNvPicPr>
          <p:nvPr/>
        </p:nvPicPr>
        <p:blipFill>
          <a:blip r:embed="rId4" cstate="print"/>
          <a:stretch>
            <a:fillRect/>
          </a:stretch>
        </p:blipFill>
        <p:spPr>
          <a:xfrm>
            <a:off x="1357290" y="4143380"/>
            <a:ext cx="3238523" cy="2428892"/>
          </a:xfrm>
          <a:prstGeom prst="rect">
            <a:avLst/>
          </a:prstGeom>
        </p:spPr>
      </p:pic>
      <p:pic>
        <p:nvPicPr>
          <p:cNvPr id="7" name="Рисунок 6" descr="парлам2.gif"/>
          <p:cNvPicPr>
            <a:picLocks noChangeAspect="1"/>
          </p:cNvPicPr>
          <p:nvPr/>
        </p:nvPicPr>
        <p:blipFill>
          <a:blip r:embed="rId5" cstate="print"/>
          <a:stretch>
            <a:fillRect/>
          </a:stretch>
        </p:blipFill>
        <p:spPr>
          <a:xfrm>
            <a:off x="4714876" y="4143380"/>
            <a:ext cx="3143272" cy="2428892"/>
          </a:xfrm>
          <a:prstGeom prst="rect">
            <a:avLst/>
          </a:prstGeom>
        </p:spPr>
      </p:pic>
      <p:pic>
        <p:nvPicPr>
          <p:cNvPr id="8" name="Рисунок 7" descr="парлам3.jpg"/>
          <p:cNvPicPr>
            <a:picLocks noChangeAspect="1"/>
          </p:cNvPicPr>
          <p:nvPr/>
        </p:nvPicPr>
        <p:blipFill>
          <a:blip r:embed="rId6" cstate="print"/>
          <a:stretch>
            <a:fillRect/>
          </a:stretch>
        </p:blipFill>
        <p:spPr>
          <a:xfrm>
            <a:off x="6215074" y="1928802"/>
            <a:ext cx="2714644" cy="21043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983671"/>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Task 5. “Sightseeing”.</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a lot of interesting places in the United Kingdom. Look at the blackboard. Name the sightseeing and tell about it.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Участники  игры  рассказывают  о  достопримечательностях  Британии.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1. Big Ben. </a:t>
            </a:r>
            <a:endParaRPr kumimoji="0" lang="ru-RU" sz="12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2. Tower Bridge.</a:t>
            </a:r>
            <a:endParaRPr kumimoji="0" lang="ru-RU" sz="12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3. St Paul’s Cathedral. </a:t>
            </a:r>
            <a:endParaRPr kumimoji="0" lang="ru-RU" sz="12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4. Westminster Abbey. </a:t>
            </a:r>
            <a:endParaRPr kumimoji="0" lang="ru-RU" sz="12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5. The National Gallery. </a:t>
            </a:r>
            <a:endParaRPr kumimoji="0" lang="ru-RU" sz="12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6. Trafalgar Square. </a:t>
            </a:r>
            <a:endParaRPr kumimoji="0" lang="en-US" sz="18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Англия 46"/>
          <p:cNvPicPr>
            <a:picLocks noChangeAspect="1" noChangeArrowheads="1"/>
          </p:cNvPicPr>
          <p:nvPr/>
        </p:nvPicPr>
        <p:blipFill>
          <a:blip r:embed="rId2" cstate="print"/>
          <a:srcRect/>
          <a:stretch>
            <a:fillRect/>
          </a:stretch>
        </p:blipFill>
        <p:spPr>
          <a:xfrm>
            <a:off x="428596" y="357166"/>
            <a:ext cx="8143932" cy="6215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Англия 48"/>
          <p:cNvPicPr>
            <a:picLocks noChangeAspect="1" noChangeArrowheads="1"/>
          </p:cNvPicPr>
          <p:nvPr/>
        </p:nvPicPr>
        <p:blipFill>
          <a:blip r:embed="rId2" cstate="print"/>
          <a:srcRect/>
          <a:stretch>
            <a:fillRect/>
          </a:stretch>
        </p:blipFill>
        <p:spPr>
          <a:xfrm>
            <a:off x="1000100" y="857232"/>
            <a:ext cx="7500990" cy="56436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Англия 42"/>
          <p:cNvPicPr>
            <a:picLocks noChangeAspect="1" noChangeArrowheads="1"/>
          </p:cNvPicPr>
          <p:nvPr/>
        </p:nvPicPr>
        <p:blipFill>
          <a:blip r:embed="rId2" cstate="print"/>
          <a:srcRect/>
          <a:stretch>
            <a:fillRect/>
          </a:stretch>
        </p:blipFill>
        <p:spPr>
          <a:xfrm>
            <a:off x="714348" y="428604"/>
            <a:ext cx="7929618" cy="61436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Англия 39"/>
          <p:cNvPicPr>
            <a:picLocks noChangeAspect="1" noChangeArrowheads="1"/>
          </p:cNvPicPr>
          <p:nvPr/>
        </p:nvPicPr>
        <p:blipFill>
          <a:blip r:embed="rId2" cstate="print"/>
          <a:srcRect r="50000" b="50000"/>
          <a:stretch>
            <a:fillRect/>
          </a:stretch>
        </p:blipFill>
        <p:spPr>
          <a:xfrm>
            <a:off x="642910" y="500042"/>
            <a:ext cx="7929618" cy="61436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357290" y="428604"/>
            <a:ext cx="6215083" cy="6215083"/>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82984"/>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Task 1. “Geography”.</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You know some information about the UK. Look at the blackboard. You can see some figures and geographical names. Write six sentences down using the figures and geographical names.</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1. Atlantic Ocean.</a:t>
            </a:r>
            <a:endParaRPr kumimoji="0" lang="ru-RU" sz="1200" b="0" i="0" u="none" strike="noStrike" cap="none" normalizeH="0" baseline="0" dirty="0" smtClean="0">
              <a:ln>
                <a:noFill/>
              </a:ln>
              <a:solidFill>
                <a:srgbClr val="7030A0"/>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2. The Union Jack.</a:t>
            </a:r>
            <a:endParaRPr kumimoji="0" lang="ru-RU" sz="1200" b="0" i="0" u="none" strike="noStrike" cap="none" normalizeH="0" baseline="0" dirty="0" smtClean="0">
              <a:ln>
                <a:noFill/>
              </a:ln>
              <a:solidFill>
                <a:srgbClr val="7030A0"/>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3. Four countries.</a:t>
            </a:r>
            <a:endParaRPr kumimoji="0" lang="ru-RU" sz="1200" b="0" i="0" u="none" strike="noStrike" cap="none" normalizeH="0" baseline="0" dirty="0" smtClean="0">
              <a:ln>
                <a:noFill/>
              </a:ln>
              <a:solidFill>
                <a:srgbClr val="7030A0"/>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4. The Queen. </a:t>
            </a:r>
            <a:endParaRPr kumimoji="0" lang="ru-RU" sz="1200" b="0" i="0" u="none" strike="noStrike" cap="none" normalizeH="0" baseline="0" dirty="0" smtClean="0">
              <a:ln>
                <a:noFill/>
              </a:ln>
              <a:solidFill>
                <a:srgbClr val="7030A0"/>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5. The Thames.</a:t>
            </a:r>
            <a:endParaRPr kumimoji="0" lang="ru-RU" sz="1200" b="0" i="0" u="none" strike="noStrike" cap="none" normalizeH="0" baseline="0" dirty="0" smtClean="0">
              <a:ln>
                <a:noFill/>
              </a:ln>
              <a:solidFill>
                <a:srgbClr val="7030A0"/>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6. Edinburgh.</a:t>
            </a:r>
            <a:endParaRPr kumimoji="0" lang="en-US" sz="36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102609"/>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Блицтурнир</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What is the oldest part of London?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What event ended the plague in London in 1666?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What is one of the most ancient buildings of London, founded by William the Conqueror in the 11</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th</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century, used as a fortress, a palace, a prison and a royal treasury?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What is the address of the Prime Minister?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This church known in Russian as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западный</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монастырь</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its position 5 km west of London’s center, founded in the year 750 AD.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What is the queen of sports in Britain?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This game is played with an egg-shaped ball, which may be carried and thrown (but not forward). Each team has 15 players.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This game is very expensive. It needs large fields and good equipment. This is a popular meeting place of the business community.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 This sport is big business. Every day of the year, except Sundays, there is a race meeting where many people make stakes on that who’ll win</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 Who is the House of Commons presided over by</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 What does Lord Chancellor sit on?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 Which of the parties is nicknamed with a rude name for cattle-drivers? Name the party and its nickname</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13. How long has Elisabeth II ruled the UK?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14. Who was the longest ruling monarch of the UK?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2357422" y="1214422"/>
            <a:ext cx="3810000" cy="3810000"/>
          </a:xfrm>
          <a:prstGeom prst="rect">
            <a:avLst/>
          </a:prstGeom>
          <a:noFill/>
          <a:ln w="9525">
            <a:noFill/>
            <a:miter lim="800000"/>
            <a:headEnd/>
            <a:tailEnd/>
          </a:ln>
        </p:spPr>
      </p:pic>
      <p:sp>
        <p:nvSpPr>
          <p:cNvPr id="41987" name="Rectangle 3"/>
          <p:cNvSpPr>
            <a:spLocks noChangeArrowheads="1"/>
          </p:cNvSpPr>
          <p:nvPr/>
        </p:nvSpPr>
        <p:spPr bwMode="auto">
          <a:xfrm>
            <a:off x="1857356" y="5383098"/>
            <a:ext cx="242889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solidFill>
                  <a:srgbClr val="C00000"/>
                </a:solidFill>
                <a:latin typeface="Arial" pitchFamily="34" charset="0"/>
                <a:cs typeface="Arial" pitchFamily="34" charset="0"/>
              </a:rPr>
              <a:t>Good luck!</a:t>
            </a:r>
            <a:endParaRPr kumimoji="0" lang="ru-RU" sz="10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464347"/>
            <a:ext cx="8572560" cy="928694"/>
          </a:xfrm>
        </p:spPr>
        <p:txBody>
          <a:bodyPr>
            <a:noAutofit/>
          </a:bodyPr>
          <a:lstStyle/>
          <a:p>
            <a:pPr algn="ctr"/>
            <a:r>
              <a:rPr lang="ru-RU" sz="2400" dirty="0" smtClean="0"/>
              <a:t/>
            </a:r>
            <a:br>
              <a:rPr lang="ru-RU" sz="2400" dirty="0" smtClean="0"/>
            </a:br>
            <a:r>
              <a:rPr lang="ru-RU" sz="2400" dirty="0" smtClean="0">
                <a:solidFill>
                  <a:schemeClr val="tx1"/>
                </a:solidFill>
              </a:rPr>
              <a:t/>
            </a:r>
            <a:br>
              <a:rPr lang="ru-RU" sz="2400" dirty="0" smtClean="0">
                <a:solidFill>
                  <a:schemeClr val="tx1"/>
                </a:solidFill>
              </a:rPr>
            </a:br>
            <a:r>
              <a:rPr lang="ru-RU" sz="2400" dirty="0" smtClean="0">
                <a:solidFill>
                  <a:schemeClr val="tx1"/>
                </a:solidFill>
                <a:effectLst>
                  <a:outerShdw blurRad="38100" dist="38100" dir="2700000" algn="tl">
                    <a:srgbClr val="000000">
                      <a:alpha val="43137"/>
                    </a:srgbClr>
                  </a:outerShdw>
                </a:effectLst>
              </a:rPr>
              <a:t>Интернет ресурсы:</a:t>
            </a:r>
            <a:endParaRPr lang="ru-RU" sz="2400" dirty="0">
              <a:solidFill>
                <a:schemeClr val="tx1"/>
              </a:solidFill>
            </a:endParaRPr>
          </a:p>
        </p:txBody>
      </p:sp>
      <p:sp>
        <p:nvSpPr>
          <p:cNvPr id="3" name="Подзаголовок 2"/>
          <p:cNvSpPr>
            <a:spLocks noGrp="1"/>
          </p:cNvSpPr>
          <p:nvPr>
            <p:ph type="subTitle" idx="1"/>
          </p:nvPr>
        </p:nvSpPr>
        <p:spPr>
          <a:xfrm>
            <a:off x="285688" y="714356"/>
            <a:ext cx="8858312" cy="6643734"/>
          </a:xfrm>
        </p:spPr>
        <p:txBody>
          <a:bodyPr>
            <a:normAutofit fontScale="62500" lnSpcReduction="20000"/>
          </a:bodyPr>
          <a:lstStyle/>
          <a:p>
            <a:pPr marL="228600" lvl="0" indent="-228600" algn="l">
              <a:buAutoNum type="arabicPeriod"/>
            </a:pPr>
            <a:r>
              <a:rPr lang="en-US" sz="1900" u="sng" dirty="0" smtClean="0">
                <a:hlinkClick r:id="rId2"/>
              </a:rPr>
              <a:t>http://images.yandex.ru/yandsearch?text=</a:t>
            </a:r>
            <a:r>
              <a:rPr lang="en-US" sz="1900" u="sng" dirty="0" err="1" smtClean="0">
                <a:hlinkClick r:id="rId2"/>
              </a:rPr>
              <a:t>великобритания&amp;fp</a:t>
            </a:r>
            <a:r>
              <a:rPr lang="en-US" sz="1900" u="sng" dirty="0" smtClean="0">
                <a:hlinkClick r:id="rId2"/>
              </a:rPr>
              <a:t>=0&amp;pos=9&amp;uinfo=ww-1252-wh-634-fw-1027-fh-448-pd-1&amp;rpt=</a:t>
            </a:r>
            <a:r>
              <a:rPr lang="en-US" sz="1900" u="sng" dirty="0" err="1" smtClean="0">
                <a:hlinkClick r:id="rId2"/>
              </a:rPr>
              <a:t>simage&amp;img_url</a:t>
            </a:r>
            <a:r>
              <a:rPr lang="en-US" sz="1900" u="sng" dirty="0" smtClean="0">
                <a:hlinkClick r:id="rId2"/>
              </a:rPr>
              <a:t>=http%3A%2F%2Fwww.alerce.ru%2Fimages%2Farticles%2Fart773_4b.jpg</a:t>
            </a:r>
            <a:r>
              <a:rPr lang="ru-RU" sz="1900" u="sng" dirty="0" smtClean="0"/>
              <a:t> </a:t>
            </a:r>
            <a:r>
              <a:rPr lang="ru-RU" sz="1900" dirty="0" smtClean="0"/>
              <a:t>– Великобритания</a:t>
            </a:r>
          </a:p>
          <a:p>
            <a:pPr marL="228600" indent="-228600" algn="l"/>
            <a:r>
              <a:rPr lang="ru-RU" sz="1900" dirty="0" smtClean="0"/>
              <a:t>2. </a:t>
            </a:r>
            <a:r>
              <a:rPr lang="en-US" sz="1900" u="sng" dirty="0" smtClean="0">
                <a:hlinkClick r:id="rId3"/>
              </a:rPr>
              <a:t>http://images.yandex.ru/yandsearch?p=1&amp;text=карта%20великобритания&amp;fp=1&amp;pos=41&amp;uinfo=ww-1251-wh-634-fw-1026-fh-448-pd-1&amp;rpt=</a:t>
            </a:r>
            <a:r>
              <a:rPr lang="en-US" sz="1900" u="sng" dirty="0" err="1" smtClean="0">
                <a:hlinkClick r:id="rId3"/>
              </a:rPr>
              <a:t>simage&amp;img_url</a:t>
            </a:r>
            <a:r>
              <a:rPr lang="en-US" sz="1900" u="sng" dirty="0" smtClean="0">
                <a:hlinkClick r:id="rId3"/>
              </a:rPr>
              <a:t>=http%3A%2F%2Fwww.rupor.info%2Fmedia%2Farticle%2Fmain%2F2009-11%2F4kilo___________________________________________.jpg</a:t>
            </a:r>
            <a:r>
              <a:rPr lang="ru-RU" sz="1900" dirty="0" smtClean="0"/>
              <a:t>- карта Великобритании</a:t>
            </a:r>
          </a:p>
          <a:p>
            <a:pPr marL="228600" lvl="0" indent="-228600" algn="l"/>
            <a:r>
              <a:rPr lang="ru-RU" sz="1900" dirty="0" smtClean="0"/>
              <a:t>3. </a:t>
            </a:r>
            <a:r>
              <a:rPr lang="en-US" sz="1900" u="sng" dirty="0" smtClean="0">
                <a:hlinkClick r:id="rId4"/>
              </a:rPr>
              <a:t>http://images.yandex.ru/yandsearch?text=</a:t>
            </a:r>
            <a:r>
              <a:rPr lang="en-US" sz="1900" u="sng" dirty="0" err="1" smtClean="0">
                <a:hlinkClick r:id="rId4"/>
              </a:rPr>
              <a:t>Англия&amp;fp</a:t>
            </a:r>
            <a:r>
              <a:rPr lang="en-US" sz="1900" u="sng" dirty="0" smtClean="0">
                <a:hlinkClick r:id="rId4"/>
              </a:rPr>
              <a:t>=0&amp;pos=23&amp;uinfo=ww-1251-wh-634-fw-1026-fh-448-pd-1&amp;rpt=</a:t>
            </a:r>
            <a:r>
              <a:rPr lang="en-US" sz="1900" u="sng" dirty="0" err="1" smtClean="0">
                <a:hlinkClick r:id="rId4"/>
              </a:rPr>
              <a:t>simage&amp;img_url</a:t>
            </a:r>
            <a:r>
              <a:rPr lang="en-US" sz="1900" u="sng" dirty="0" smtClean="0">
                <a:hlinkClick r:id="rId4"/>
              </a:rPr>
              <a:t>=http%3A%2F%2Fbyaki.net%2Fuploads%2Fposts%2F1175157018_0.jpg</a:t>
            </a:r>
            <a:r>
              <a:rPr lang="ru-RU" sz="1900" dirty="0" smtClean="0"/>
              <a:t>-Англия</a:t>
            </a:r>
          </a:p>
          <a:p>
            <a:pPr marL="228600" indent="-228600" algn="l"/>
            <a:r>
              <a:rPr lang="ru-RU" sz="1900" dirty="0" smtClean="0"/>
              <a:t>4. </a:t>
            </a:r>
            <a:r>
              <a:rPr lang="en-US" sz="1900" u="sng" dirty="0" smtClean="0">
                <a:hlinkClick r:id="rId5"/>
              </a:rPr>
              <a:t>http://images.yandex.ru/yandsearch?p=1&amp;text=</a:t>
            </a:r>
            <a:r>
              <a:rPr lang="en-US" sz="1900" u="sng" dirty="0" err="1" smtClean="0">
                <a:hlinkClick r:id="rId5"/>
              </a:rPr>
              <a:t>Уэльс&amp;fp</a:t>
            </a:r>
            <a:r>
              <a:rPr lang="en-US" sz="1900" u="sng" dirty="0" smtClean="0">
                <a:hlinkClick r:id="rId5"/>
              </a:rPr>
              <a:t>=1&amp;pos=46&amp;uinfo=ww-1251-wh-634-fw-1026-fh-448-pd-1&amp;rpt=</a:t>
            </a:r>
            <a:r>
              <a:rPr lang="en-US" sz="1900" u="sng" dirty="0" err="1" smtClean="0">
                <a:hlinkClick r:id="rId5"/>
              </a:rPr>
              <a:t>simage&amp;img_url</a:t>
            </a:r>
            <a:r>
              <a:rPr lang="en-US" sz="1900" u="sng" dirty="0" smtClean="0">
                <a:hlinkClick r:id="rId5"/>
              </a:rPr>
              <a:t>=http%3A%2F%2Fupload.wikimedia.org%2Fwikipedia%2Fcommons%2F5%2F5c%2FCardiff_Castle.JPG</a:t>
            </a:r>
            <a:r>
              <a:rPr lang="ru-RU" sz="1900" dirty="0" smtClean="0"/>
              <a:t>-Уэльс</a:t>
            </a:r>
          </a:p>
          <a:p>
            <a:pPr marL="228600" lvl="0" indent="-228600" algn="l"/>
            <a:r>
              <a:rPr lang="ru-RU" sz="1900" dirty="0" smtClean="0"/>
              <a:t>5. </a:t>
            </a:r>
            <a:r>
              <a:rPr lang="en-US" sz="1900" u="sng" dirty="0" smtClean="0">
                <a:hlinkClick r:id="rId6"/>
              </a:rPr>
              <a:t>http://images.yandex.ru/yandsearch?p=2&amp;text=</a:t>
            </a:r>
            <a:r>
              <a:rPr lang="en-US" sz="1900" u="sng" dirty="0" err="1" smtClean="0">
                <a:hlinkClick r:id="rId6"/>
              </a:rPr>
              <a:t>шотландия&amp;fp</a:t>
            </a:r>
            <a:r>
              <a:rPr lang="en-US" sz="1900" u="sng" dirty="0" smtClean="0">
                <a:hlinkClick r:id="rId6"/>
              </a:rPr>
              <a:t>=2&amp;pos=70&amp;uinfo=ww-1251-wh-634-fw-1026-fh-448-pd-1&amp;rpt=</a:t>
            </a:r>
            <a:r>
              <a:rPr lang="en-US" sz="1900" u="sng" dirty="0" err="1" smtClean="0">
                <a:hlinkClick r:id="rId6"/>
              </a:rPr>
              <a:t>simage&amp;img_url</a:t>
            </a:r>
            <a:r>
              <a:rPr lang="en-US" sz="1900" u="sng" dirty="0" smtClean="0">
                <a:hlinkClick r:id="rId6"/>
              </a:rPr>
              <a:t>=http%3A%2F%2Fwww.fotoart.org.ua%2Falbums%2Fuserpics%2Fscotland_4.jpg</a:t>
            </a:r>
            <a:r>
              <a:rPr lang="ru-RU" sz="1900" dirty="0" smtClean="0"/>
              <a:t>-Шотландия</a:t>
            </a:r>
          </a:p>
          <a:p>
            <a:pPr marL="228600" indent="-228600" algn="l"/>
            <a:r>
              <a:rPr lang="ru-RU" sz="1900" dirty="0" smtClean="0"/>
              <a:t>6. </a:t>
            </a:r>
            <a:r>
              <a:rPr lang="en-US" sz="1900" u="sng" dirty="0" smtClean="0">
                <a:hlinkClick r:id="rId7"/>
              </a:rPr>
              <a:t>http://images.yandex.ru/yandsearch?p=3&amp;text=северная%20ирландия&amp;fp=3&amp;pos=108&amp;uinfo=ww-1251-wh-634-fw-1026-fh-448-pd-1&amp;rpt=</a:t>
            </a:r>
            <a:r>
              <a:rPr lang="en-US" sz="1900" u="sng" dirty="0" err="1" smtClean="0">
                <a:hlinkClick r:id="rId7"/>
              </a:rPr>
              <a:t>simage&amp;img_url</a:t>
            </a:r>
            <a:r>
              <a:rPr lang="en-US" sz="1900" u="sng" dirty="0" smtClean="0">
                <a:hlinkClick r:id="rId7"/>
              </a:rPr>
              <a:t>=http%3A%2F%2Fimg-2006-06.photosight.ru%2F24%2F1503761.jpg</a:t>
            </a:r>
            <a:r>
              <a:rPr lang="ru-RU" sz="1900" dirty="0" smtClean="0"/>
              <a:t>-Северная  Ирландия</a:t>
            </a:r>
          </a:p>
          <a:p>
            <a:pPr marL="228600" lvl="0" indent="-228600" algn="l"/>
            <a:r>
              <a:rPr lang="ru-RU" sz="1900" dirty="0" smtClean="0"/>
              <a:t>7. </a:t>
            </a:r>
            <a:r>
              <a:rPr lang="en-US" sz="1900" u="sng" dirty="0" smtClean="0">
                <a:hlinkClick r:id="rId8"/>
              </a:rPr>
              <a:t>http://images.yandex.ru/yandsearch?p=1&amp;text=</a:t>
            </a:r>
            <a:r>
              <a:rPr lang="en-US" sz="1900" u="sng" dirty="0" err="1" smtClean="0">
                <a:hlinkClick r:id="rId8"/>
              </a:rPr>
              <a:t>Лондон&amp;fp</a:t>
            </a:r>
            <a:r>
              <a:rPr lang="en-US" sz="1900" u="sng" dirty="0" smtClean="0">
                <a:hlinkClick r:id="rId8"/>
              </a:rPr>
              <a:t>=1&amp;pos=59&amp;uinfo=ww-1251-wh-634-fw-1026-fh-448-pd-1&amp;rpt=</a:t>
            </a:r>
            <a:r>
              <a:rPr lang="en-US" sz="1900" u="sng" dirty="0" err="1" smtClean="0">
                <a:hlinkClick r:id="rId8"/>
              </a:rPr>
              <a:t>simage&amp;img_url</a:t>
            </a:r>
            <a:r>
              <a:rPr lang="en-US" sz="1900" u="sng" dirty="0" smtClean="0">
                <a:hlinkClick r:id="rId8"/>
              </a:rPr>
              <a:t>=http%3A%2F%2Fi052.radikal.ru%2F0911%2F00%2Fa11d1bacb86d.jpg</a:t>
            </a:r>
            <a:r>
              <a:rPr lang="ru-RU" sz="1900" dirty="0" smtClean="0"/>
              <a:t>-Лондон</a:t>
            </a:r>
          </a:p>
          <a:p>
            <a:pPr marL="228600" indent="-228600" algn="l"/>
            <a:r>
              <a:rPr lang="ru-RU" sz="1900" dirty="0" smtClean="0"/>
              <a:t>8. </a:t>
            </a:r>
            <a:r>
              <a:rPr lang="en-US" sz="1900" u="sng" dirty="0" smtClean="0">
                <a:hlinkClick r:id="rId9"/>
              </a:rPr>
              <a:t>http://images.yandex.ru/yandsearch?text=северное%20море&amp;fp=0&amp;pos=1&amp;uinfo=ww-1251-wh-634-fw-1026-fh-448-pd-1&amp;rpt=</a:t>
            </a:r>
            <a:r>
              <a:rPr lang="en-US" sz="1900" u="sng" dirty="0" err="1" smtClean="0">
                <a:hlinkClick r:id="rId9"/>
              </a:rPr>
              <a:t>simage&amp;img_url</a:t>
            </a:r>
            <a:r>
              <a:rPr lang="en-US" sz="1900" u="sng" dirty="0" smtClean="0">
                <a:hlinkClick r:id="rId9"/>
              </a:rPr>
              <a:t>=http%3A%2F%2Fi.piccy.kiev.ua%2Fi%2Ff5%2F69%2Fe39665e0f5c2e8ef3592d383795f.jpeg</a:t>
            </a:r>
            <a:r>
              <a:rPr lang="ru-RU" sz="1900" dirty="0" smtClean="0"/>
              <a:t>-Северное  море</a:t>
            </a:r>
          </a:p>
          <a:p>
            <a:pPr marL="228600" lvl="0" indent="-228600" algn="l"/>
            <a:r>
              <a:rPr lang="ru-RU" sz="1900" dirty="0" smtClean="0"/>
              <a:t>9. </a:t>
            </a:r>
            <a:r>
              <a:rPr lang="en-US" sz="1900" u="sng" dirty="0" smtClean="0">
                <a:hlinkClick r:id="rId10"/>
              </a:rPr>
              <a:t>http://images.yandex.ru/yandsearch?p=2&amp;text=English%20Channel&amp;fp=2&amp;pos=73&amp;uinfo=ww-1251-wh-634-fw-1026-fh-448-pd-1&amp;rpt=simage&amp;img_url=http%3A%2F%2Fbigpicture.ru%2Fwp-content%2Fuploads%2F2011%2F09%2F536.jpg</a:t>
            </a:r>
            <a:r>
              <a:rPr lang="ru-RU" sz="1900" dirty="0" smtClean="0"/>
              <a:t>-</a:t>
            </a:r>
            <a:r>
              <a:rPr lang="en-US" sz="1900" dirty="0" smtClean="0"/>
              <a:t>English  Channel</a:t>
            </a:r>
          </a:p>
          <a:p>
            <a:pPr marL="228600" indent="-228600" algn="l"/>
            <a:r>
              <a:rPr lang="en-US" sz="1900" dirty="0" smtClean="0"/>
              <a:t>10. </a:t>
            </a:r>
            <a:r>
              <a:rPr lang="en-US" sz="1900" u="sng" dirty="0" smtClean="0">
                <a:hlinkClick r:id="rId11"/>
              </a:rPr>
              <a:t>http://images.yandex.ru/yandsearch?text=Атлантический%20океан&amp;fp=0&amp;pos=0&amp;uinfo=ww-1251-wh-634-fw-1026-fh-448-pd-1&amp;rpt=</a:t>
            </a:r>
            <a:r>
              <a:rPr lang="en-US" sz="1900" u="sng" dirty="0" err="1" smtClean="0">
                <a:hlinkClick r:id="rId11"/>
              </a:rPr>
              <a:t>simage&amp;img_url</a:t>
            </a:r>
            <a:r>
              <a:rPr lang="en-US" sz="1900" u="sng" dirty="0" smtClean="0">
                <a:hlinkClick r:id="rId11"/>
              </a:rPr>
              <a:t>=http%3A%2F%2Fimage.newsru.com%2Fpict%2Fid%2Flarge%2F1357260_20110315051537.gif</a:t>
            </a:r>
            <a:r>
              <a:rPr lang="en-US" sz="1900" dirty="0" smtClean="0"/>
              <a:t>-</a:t>
            </a:r>
            <a:r>
              <a:rPr lang="ru-RU" sz="1900" dirty="0" smtClean="0"/>
              <a:t>Атлантический  Океан</a:t>
            </a:r>
          </a:p>
          <a:p>
            <a:pPr marL="228600" lvl="0" indent="-228600" algn="l"/>
            <a:r>
              <a:rPr lang="ru-RU" sz="1900" dirty="0" smtClean="0"/>
              <a:t>11. </a:t>
            </a:r>
            <a:r>
              <a:rPr lang="en-US" sz="1900" u="sng" dirty="0" smtClean="0">
                <a:hlinkClick r:id="rId12"/>
              </a:rPr>
              <a:t>http://images.yandex.ru/yandsearch?p=1&amp;text=Irish%20Sea&amp;fp=1&amp;pos=43&amp;uinfo=ww-1251-wh-634-fw-1026-fh-448-pd-1&amp;rpt=simage&amp;img_url=http%3A%2F%2Fsvit.ukrinform.ua%2FIrland%2Fimg%2Fshid2.jpg</a:t>
            </a:r>
            <a:r>
              <a:rPr lang="ru-RU" sz="1900" dirty="0" smtClean="0"/>
              <a:t>-Ирландское  море</a:t>
            </a:r>
          </a:p>
          <a:p>
            <a:pPr marL="228600" indent="-228600" algn="l"/>
            <a:r>
              <a:rPr lang="ru-RU" sz="1900" dirty="0" smtClean="0"/>
              <a:t>12. </a:t>
            </a:r>
            <a:r>
              <a:rPr lang="en-US" sz="1900" u="sng" dirty="0" smtClean="0">
                <a:hlinkClick r:id="rId13"/>
              </a:rPr>
              <a:t>http://images.yandex.ru/yandsearch?text=the%20Highlands&amp;fp=0&amp;pos=0&amp;uinfo=ww-1251-wh-634-fw-1026-fh-448-pd-1&amp;rpt=simage&amp;img_url=http%3A%2F%2Fhighlandsncrealestate.typepad.com%2Fhighlandsncrealestate%2Fimages%2Fhighlands.jpg</a:t>
            </a:r>
            <a:r>
              <a:rPr lang="ru-RU" sz="1900" dirty="0" smtClean="0"/>
              <a:t>-Высокогорье</a:t>
            </a:r>
          </a:p>
          <a:p>
            <a:pPr marL="228600" lvl="0" indent="-228600" algn="l"/>
            <a:r>
              <a:rPr lang="ru-RU" sz="1900" dirty="0" smtClean="0"/>
              <a:t>13. </a:t>
            </a:r>
            <a:r>
              <a:rPr lang="en-US" sz="1900" u="sng" dirty="0" smtClean="0">
                <a:hlinkClick r:id="rId14"/>
              </a:rPr>
              <a:t>http://images.yandex.ru/yandsearch?text=the%20Highlands&amp;fp=0&amp;pos=1&amp;uinfo=ww-1251-wh-634-fw-1026-fh-448-pd-1&amp;rpt=simage&amp;img_url=http%3A%2F%2Fimg1.liveinternet.ru%2Fimages%2Fattach%2Fc%2F1%2F58%2F520%2F58520698_Nature_Scotland_112_Glen_Etive_Highlands.jpg</a:t>
            </a:r>
            <a:r>
              <a:rPr lang="ru-RU" sz="1900" dirty="0" smtClean="0"/>
              <a:t>-Высокогорье</a:t>
            </a:r>
          </a:p>
          <a:p>
            <a:pPr marL="228600" indent="-228600" algn="l"/>
            <a:r>
              <a:rPr lang="ru-RU" sz="1900" dirty="0" smtClean="0"/>
              <a:t>14. </a:t>
            </a:r>
            <a:r>
              <a:rPr lang="en-US" sz="1900" u="sng" dirty="0" smtClean="0">
                <a:hlinkClick r:id="rId15"/>
              </a:rPr>
              <a:t>http://images.yandex.ru/yandsearch?p=4&amp;text=the%20Lowlands&amp;fp=4&amp;pos=147&amp;uinfo=ww-1251-wh-634-fw-1026-fh-448-pd-1&amp;rpt=simage&amp;img_url=http%3A%2F%2Fwww.easyvoyage.co.uk%2Fimages%2Flieux%2F960x320%2F1212.jpg</a:t>
            </a:r>
            <a:r>
              <a:rPr lang="ru-RU" sz="1900" dirty="0" smtClean="0"/>
              <a:t>-Равнина</a:t>
            </a:r>
          </a:p>
          <a:p>
            <a:pPr marL="228600" lvl="0" indent="-228600" algn="l"/>
            <a:r>
              <a:rPr lang="ru-RU" sz="1900" dirty="0" smtClean="0"/>
              <a:t>15. </a:t>
            </a:r>
            <a:r>
              <a:rPr lang="en-US" sz="1900" u="sng" dirty="0" smtClean="0">
                <a:hlinkClick r:id="rId16"/>
              </a:rPr>
              <a:t>http://images.yandex.ru/yandsearch?p=1&amp;text=the%20Lowlands&amp;fp=1&amp;pos=35&amp;uinfo=ww-1251-wh-634-fw-1026-fh-448-pd-1&amp;rpt=simage&amp;img_url=http%3A%2F%2Fdiatrope.com%2FDB%2F5463.jpg</a:t>
            </a:r>
            <a:r>
              <a:rPr lang="ru-RU" sz="1900" dirty="0" smtClean="0"/>
              <a:t>-Равнина</a:t>
            </a:r>
          </a:p>
          <a:p>
            <a:pPr marL="228600" lvl="0" indent="-228600" algn="l"/>
            <a:endParaRPr lang="ru-RU" sz="1400" dirty="0" smtClean="0"/>
          </a:p>
          <a:p>
            <a:pPr marL="228600" lvl="0" indent="-228600" algn="l"/>
            <a:endParaRPr lang="ru-RU" sz="1400" dirty="0" smtClean="0"/>
          </a:p>
          <a:p>
            <a:pPr algn="l"/>
            <a:r>
              <a:rPr lang="en-US" sz="1400" dirty="0" smtClean="0"/>
              <a:t/>
            </a:r>
            <a:br>
              <a:rPr lang="en-US" sz="1400" dirty="0" smtClean="0"/>
            </a:br>
            <a:endParaRPr lang="ru-RU" sz="1400" b="1" dirty="0" smtClean="0"/>
          </a:p>
          <a:p>
            <a:pPr algn="ctr"/>
            <a:endParaRPr lang="ru-RU"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464347"/>
            <a:ext cx="8572560" cy="928694"/>
          </a:xfrm>
        </p:spPr>
        <p:txBody>
          <a:bodyPr>
            <a:noAutofit/>
          </a:bodyPr>
          <a:lstStyle/>
          <a:p>
            <a:pPr algn="ctr"/>
            <a:r>
              <a:rPr lang="ru-RU" sz="2400" dirty="0" smtClean="0"/>
              <a:t/>
            </a:r>
            <a:br>
              <a:rPr lang="ru-RU" sz="2400" dirty="0" smtClean="0"/>
            </a:br>
            <a:r>
              <a:rPr lang="ru-RU" sz="2400" dirty="0" smtClean="0">
                <a:solidFill>
                  <a:schemeClr val="tx1"/>
                </a:solidFill>
              </a:rPr>
              <a:t/>
            </a:r>
            <a:br>
              <a:rPr lang="ru-RU" sz="2400" dirty="0" smtClean="0">
                <a:solidFill>
                  <a:schemeClr val="tx1"/>
                </a:solidFill>
              </a:rPr>
            </a:br>
            <a:r>
              <a:rPr lang="ru-RU" sz="2400" dirty="0" smtClean="0">
                <a:solidFill>
                  <a:schemeClr val="tx1"/>
                </a:solidFill>
                <a:effectLst>
                  <a:outerShdw blurRad="38100" dist="38100" dir="2700000" algn="tl">
                    <a:srgbClr val="000000">
                      <a:alpha val="43137"/>
                    </a:srgbClr>
                  </a:outerShdw>
                </a:effectLst>
              </a:rPr>
              <a:t>Интернет ресурсы:</a:t>
            </a:r>
            <a:endParaRPr lang="ru-RU" sz="2400" dirty="0">
              <a:solidFill>
                <a:schemeClr val="tx1"/>
              </a:solidFill>
            </a:endParaRPr>
          </a:p>
        </p:txBody>
      </p:sp>
      <p:sp>
        <p:nvSpPr>
          <p:cNvPr id="3" name="Подзаголовок 2"/>
          <p:cNvSpPr>
            <a:spLocks noGrp="1"/>
          </p:cNvSpPr>
          <p:nvPr>
            <p:ph type="subTitle" idx="1"/>
          </p:nvPr>
        </p:nvSpPr>
        <p:spPr>
          <a:xfrm>
            <a:off x="285688" y="714356"/>
            <a:ext cx="8858312" cy="6643734"/>
          </a:xfrm>
        </p:spPr>
        <p:txBody>
          <a:bodyPr>
            <a:normAutofit/>
          </a:bodyPr>
          <a:lstStyle/>
          <a:p>
            <a:pPr marL="228600" indent="-228600" algn="l"/>
            <a:r>
              <a:rPr lang="ru-RU" sz="1200" dirty="0" smtClean="0"/>
              <a:t>16. </a:t>
            </a:r>
            <a:r>
              <a:rPr lang="en-US" sz="1200" u="sng" dirty="0" smtClean="0">
                <a:hlinkClick r:id="rId2"/>
              </a:rPr>
              <a:t>http://images.yandex.ru/yandsearch?text=</a:t>
            </a:r>
            <a:r>
              <a:rPr lang="en-US" sz="1200" u="sng" dirty="0" err="1" smtClean="0">
                <a:hlinkClick r:id="rId2"/>
              </a:rPr>
              <a:t>Северн&amp;fp</a:t>
            </a:r>
            <a:r>
              <a:rPr lang="en-US" sz="1200" u="sng" dirty="0" smtClean="0">
                <a:hlinkClick r:id="rId2"/>
              </a:rPr>
              <a:t>=0&amp;pos=1&amp;uinfo=ww-1251-wh-634-fw-1026-fh-448-pd-1&amp;rpt=</a:t>
            </a:r>
            <a:r>
              <a:rPr lang="en-US" sz="1200" u="sng" dirty="0" err="1" smtClean="0">
                <a:hlinkClick r:id="rId2"/>
              </a:rPr>
              <a:t>simage&amp;img_url</a:t>
            </a:r>
            <a:r>
              <a:rPr lang="en-US" sz="1200" u="sng" dirty="0" smtClean="0">
                <a:hlinkClick r:id="rId2"/>
              </a:rPr>
              <a:t>=http%3A%2F%2Fupload.wikimedia.org%2Fwikipedia%2Fcommons%2F8%2F8b%2FNew_severn_bridge_best_750pix.jpg</a:t>
            </a:r>
            <a:r>
              <a:rPr lang="ru-RU" sz="1200" dirty="0" smtClean="0"/>
              <a:t>-</a:t>
            </a:r>
            <a:r>
              <a:rPr lang="ru-RU" sz="1200" dirty="0" err="1" smtClean="0"/>
              <a:t>Северн</a:t>
            </a:r>
            <a:endParaRPr lang="ru-RU" sz="1200" dirty="0" smtClean="0"/>
          </a:p>
          <a:p>
            <a:pPr marL="228600" lvl="0" indent="-228600" algn="l"/>
            <a:r>
              <a:rPr lang="ru-RU" sz="1200" dirty="0" smtClean="0"/>
              <a:t>17. </a:t>
            </a:r>
            <a:r>
              <a:rPr lang="en-US" sz="1200" u="sng" dirty="0" smtClean="0">
                <a:hlinkClick r:id="rId3"/>
              </a:rPr>
              <a:t>http://images.yandex.ru/yandsearch?text=</a:t>
            </a:r>
            <a:r>
              <a:rPr lang="en-US" sz="1200" u="sng" dirty="0" err="1" smtClean="0">
                <a:hlinkClick r:id="rId3"/>
              </a:rPr>
              <a:t>Темза&amp;fp</a:t>
            </a:r>
            <a:r>
              <a:rPr lang="en-US" sz="1200" u="sng" dirty="0" smtClean="0">
                <a:hlinkClick r:id="rId3"/>
              </a:rPr>
              <a:t>=0&amp;pos=21&amp;uinfo=ww-1251-wh-634-fw-1026-fh-448-pd-1&amp;rpt=</a:t>
            </a:r>
            <a:r>
              <a:rPr lang="en-US" sz="1200" u="sng" dirty="0" err="1" smtClean="0">
                <a:hlinkClick r:id="rId3"/>
              </a:rPr>
              <a:t>simage&amp;img_url</a:t>
            </a:r>
            <a:r>
              <a:rPr lang="en-US" sz="1200" u="sng" dirty="0" smtClean="0">
                <a:hlinkClick r:id="rId3"/>
              </a:rPr>
              <a:t>=http%3A%2F%2Fimg-fotki.yandex.ru%2Fget%2F4513%2Ffogel-alexa.29%2F0_4d354_937e92f_L</a:t>
            </a:r>
            <a:r>
              <a:rPr lang="ru-RU" sz="1200" dirty="0" smtClean="0"/>
              <a:t>-Темза</a:t>
            </a:r>
          </a:p>
          <a:p>
            <a:pPr marL="228600" indent="-228600" algn="l"/>
            <a:r>
              <a:rPr lang="ru-RU" sz="1200" dirty="0" smtClean="0"/>
              <a:t>18. </a:t>
            </a:r>
            <a:r>
              <a:rPr lang="en-US" sz="1200" u="sng" dirty="0" smtClean="0">
                <a:hlinkClick r:id="rId4"/>
              </a:rPr>
              <a:t>http://images.yandex.ru/yandsearch?text=озера%20в%20великобритании&amp;fp=0&amp;pos=3&amp;uinfo=ww-1252-wh-634-fw-1027-fh-448-pd-1&amp;rpt=</a:t>
            </a:r>
            <a:r>
              <a:rPr lang="en-US" sz="1200" u="sng" dirty="0" err="1" smtClean="0">
                <a:hlinkClick r:id="rId4"/>
              </a:rPr>
              <a:t>simage&amp;img_url</a:t>
            </a:r>
            <a:r>
              <a:rPr lang="en-US" sz="1200" u="sng" dirty="0" smtClean="0">
                <a:hlinkClick r:id="rId4"/>
              </a:rPr>
              <a:t>=http%3A%2F%2Fwww.timetravel-britain.com%2Farticles%2F1photos%2Fcountry%2Flakes4.jpg</a:t>
            </a:r>
            <a:r>
              <a:rPr lang="ru-RU" sz="1200" dirty="0" smtClean="0"/>
              <a:t>-озера  Великобритании</a:t>
            </a:r>
          </a:p>
          <a:p>
            <a:pPr marL="228600" lvl="0" indent="-228600" algn="l"/>
            <a:r>
              <a:rPr lang="ru-RU" sz="1200" dirty="0" smtClean="0"/>
              <a:t>19. </a:t>
            </a:r>
            <a:r>
              <a:rPr lang="en-US" sz="1200" u="sng" dirty="0" smtClean="0">
                <a:hlinkClick r:id="rId5"/>
              </a:rPr>
              <a:t>http://images.yandex.ru/yandsearch?text=озера%20в%20великобритании&amp;fp=0&amp;pos=8&amp;uinfo=ww-1252-wh-634-fw-1027-fh-448-pd-1&amp;rpt=</a:t>
            </a:r>
            <a:r>
              <a:rPr lang="en-US" sz="1200" u="sng" dirty="0" err="1" smtClean="0">
                <a:hlinkClick r:id="rId5"/>
              </a:rPr>
              <a:t>simage&amp;img_url</a:t>
            </a:r>
            <a:r>
              <a:rPr lang="en-US" sz="1200" u="sng" dirty="0" smtClean="0">
                <a:hlinkClick r:id="rId5"/>
              </a:rPr>
              <a:t>=http%3A%2F%2Fwww.meridian-express.ru%2Fru%2Fimages%2Fpublic%2Fuk%2Fmini_sev1.jpg</a:t>
            </a:r>
            <a:r>
              <a:rPr lang="ru-RU" sz="1200" dirty="0" smtClean="0"/>
              <a:t>-озера Великобритании</a:t>
            </a:r>
          </a:p>
          <a:p>
            <a:pPr marL="228600" indent="-228600" algn="l"/>
            <a:r>
              <a:rPr lang="ru-RU" sz="1200" dirty="0" smtClean="0"/>
              <a:t>20. </a:t>
            </a:r>
            <a:r>
              <a:rPr lang="en-US" sz="1200" u="sng" dirty="0" smtClean="0">
                <a:hlinkClick r:id="rId6"/>
              </a:rPr>
              <a:t>http://images.yandex.ru/yandsearch?text=озера%20в%20великобритании&amp;fp=0&amp;pos=11&amp;uinfo=ww-1252-wh-634-fw-1027-fh-448-pd-1&amp;rpt=</a:t>
            </a:r>
            <a:r>
              <a:rPr lang="en-US" sz="1200" u="sng" dirty="0" err="1" smtClean="0">
                <a:hlinkClick r:id="rId6"/>
              </a:rPr>
              <a:t>simage&amp;img_url</a:t>
            </a:r>
            <a:r>
              <a:rPr lang="en-US" sz="1200" u="sng" dirty="0" smtClean="0">
                <a:hlinkClick r:id="rId6"/>
              </a:rPr>
              <a:t>=http%3A%2F%2Fimg-fotki.yandex.ru%2Fget%2F4700%2F144866255.f%2F0_64ac8_4ecd8dae_XL</a:t>
            </a:r>
            <a:r>
              <a:rPr lang="ru-RU" sz="1200" dirty="0" smtClean="0"/>
              <a:t>-озера Великобритании</a:t>
            </a:r>
          </a:p>
          <a:p>
            <a:pPr marL="228600" lvl="0" indent="-228600" algn="l"/>
            <a:r>
              <a:rPr lang="ru-RU" sz="1200" dirty="0" smtClean="0"/>
              <a:t>21. </a:t>
            </a:r>
            <a:r>
              <a:rPr lang="en-US" sz="1200" u="sng" dirty="0" smtClean="0">
                <a:hlinkClick r:id="rId7"/>
              </a:rPr>
              <a:t>http://images.yandex.ru/yandsearch?text=озера%20в%20великобритании&amp;fp=0&amp;pos=15&amp;uinfo=ww-1252-wh-634-fw-1027-fh-448-pd-1&amp;rpt=</a:t>
            </a:r>
            <a:r>
              <a:rPr lang="en-US" sz="1200" u="sng" dirty="0" err="1" smtClean="0">
                <a:hlinkClick r:id="rId7"/>
              </a:rPr>
              <a:t>simage&amp;img_url</a:t>
            </a:r>
            <a:r>
              <a:rPr lang="en-US" sz="1200" u="sng" dirty="0" smtClean="0">
                <a:hlinkClick r:id="rId7"/>
              </a:rPr>
              <a:t>=http%3A%2F%2Fi.allday.ru%2Fuploads%2Fposts%2F2008-10%2Fthumbs%2F1222868257_izmenenie-razmera-derwent-reservoir-derbyshire.jpg</a:t>
            </a:r>
            <a:r>
              <a:rPr lang="ru-RU" sz="1200" dirty="0" smtClean="0"/>
              <a:t>-озера Великобритании</a:t>
            </a:r>
          </a:p>
          <a:p>
            <a:pPr marL="228600" indent="-228600" algn="l"/>
            <a:r>
              <a:rPr lang="ru-RU" sz="1200" dirty="0" smtClean="0"/>
              <a:t>22. </a:t>
            </a:r>
            <a:r>
              <a:rPr lang="en-US" sz="1200" u="sng" dirty="0" smtClean="0">
                <a:hlinkClick r:id="rId8"/>
              </a:rPr>
              <a:t>http://images.yandex.ru/yandsearch?p=1&amp;text=озера%20в%20великобритании&amp;fp=1&amp;pos=36&amp;uinfo=ww-1252-wh-634-fw-1027-fh-448-pd-1&amp;rpt=</a:t>
            </a:r>
            <a:r>
              <a:rPr lang="en-US" sz="1200" u="sng" dirty="0" err="1" smtClean="0">
                <a:hlinkClick r:id="rId8"/>
              </a:rPr>
              <a:t>simage&amp;img_url</a:t>
            </a:r>
            <a:r>
              <a:rPr lang="en-US" sz="1200" u="sng" dirty="0" smtClean="0">
                <a:hlinkClick r:id="rId8"/>
              </a:rPr>
              <a:t>=http%3A%2F%2Ftourismnews.by%2Fcontent%2Fimages%2Fnews%2F2012%2F03%2F1%2Fazerni%2520kraj.jpg</a:t>
            </a:r>
            <a:r>
              <a:rPr lang="ru-RU" sz="1200" dirty="0" smtClean="0"/>
              <a:t>-озера  Великобритании</a:t>
            </a:r>
          </a:p>
          <a:p>
            <a:pPr marL="228600" lvl="0" indent="-228600" algn="l"/>
            <a:r>
              <a:rPr lang="ru-RU" sz="1200" dirty="0" smtClean="0"/>
              <a:t>23. </a:t>
            </a:r>
            <a:r>
              <a:rPr lang="en-US" sz="1200" u="sng" dirty="0" smtClean="0">
                <a:hlinkClick r:id="rId9"/>
              </a:rPr>
              <a:t>http://images.yandex.ru/yandsearch?text=погода%20в%20великобритании&amp;fp=0&amp;pos=1&amp;uinfo=ww-1252-wh-634-fw-1027-fh-448-pd-1&amp;rpt=</a:t>
            </a:r>
            <a:r>
              <a:rPr lang="en-US" sz="1200" u="sng" dirty="0" err="1" smtClean="0">
                <a:hlinkClick r:id="rId9"/>
              </a:rPr>
              <a:t>simage&amp;img_url</a:t>
            </a:r>
            <a:r>
              <a:rPr lang="en-US" sz="1200" u="sng" dirty="0" smtClean="0">
                <a:hlinkClick r:id="rId9"/>
              </a:rPr>
              <a:t>=http%3A%2F%2Fwww.1-property.ru%2Fimg%2Fnews%2Fb1710.jpg</a:t>
            </a:r>
            <a:r>
              <a:rPr lang="ru-RU" sz="1200" dirty="0" smtClean="0"/>
              <a:t>-погода</a:t>
            </a:r>
          </a:p>
          <a:p>
            <a:pPr marL="228600" indent="-228600" algn="l"/>
            <a:r>
              <a:rPr lang="ru-RU" sz="1200" dirty="0" smtClean="0"/>
              <a:t>24. </a:t>
            </a:r>
            <a:r>
              <a:rPr lang="en-US" sz="1200" u="sng" dirty="0" smtClean="0">
                <a:hlinkClick r:id="rId10"/>
              </a:rPr>
              <a:t>http://images.yandex.ru/yandsearch?p=1&amp;text=погода%20в%20великобритании&amp;fp=1&amp;pos=34&amp;uinfo=ww-1252-wh-634-fw-1027-fh-448-pd-1&amp;rpt=</a:t>
            </a:r>
            <a:r>
              <a:rPr lang="en-US" sz="1200" u="sng" dirty="0" err="1" smtClean="0">
                <a:hlinkClick r:id="rId10"/>
              </a:rPr>
              <a:t>simage&amp;img_url</a:t>
            </a:r>
            <a:r>
              <a:rPr lang="en-US" sz="1200" u="sng" dirty="0" smtClean="0">
                <a:hlinkClick r:id="rId10"/>
              </a:rPr>
              <a:t>=http%3A%2F%2Fimg.nr2.ru%2Fpict%2Farts1%2F32%2F87%2F328785.jpg</a:t>
            </a:r>
            <a:r>
              <a:rPr lang="ru-RU" sz="1200" dirty="0" smtClean="0"/>
              <a:t>-погода</a:t>
            </a:r>
          </a:p>
          <a:p>
            <a:pPr marL="228600" lvl="0" indent="-228600" algn="l"/>
            <a:r>
              <a:rPr lang="ru-RU" sz="1200" dirty="0" smtClean="0"/>
              <a:t>25. </a:t>
            </a:r>
            <a:r>
              <a:rPr lang="en-US" sz="1200" u="sng" dirty="0" smtClean="0">
                <a:hlinkClick r:id="rId11"/>
              </a:rPr>
              <a:t>http://images.yandex.ru/yandsearch?p=2&amp;text=погода%20в%20великобритании&amp;fp=2&amp;pos=63&amp;uinfo=ww-1252-wh-634-fw-1027-fh-448-pd-1&amp;rpt=</a:t>
            </a:r>
            <a:r>
              <a:rPr lang="en-US" sz="1200" u="sng" dirty="0" err="1" smtClean="0">
                <a:hlinkClick r:id="rId11"/>
              </a:rPr>
              <a:t>simage&amp;img_url</a:t>
            </a:r>
            <a:r>
              <a:rPr lang="en-US" sz="1200" u="sng" dirty="0" smtClean="0">
                <a:hlinkClick r:id="rId11"/>
              </a:rPr>
              <a:t>=http%3A%2F%2Fimg1.liveinternet.ru%2Fimages%2Fattach%2Fc%2F5%2F89%2F223%2F89223983_large_91211.jpg</a:t>
            </a:r>
            <a:r>
              <a:rPr lang="ru-RU" sz="1200" dirty="0" smtClean="0"/>
              <a:t>-погода</a:t>
            </a:r>
            <a:endParaRPr lang="ru-RU" sz="1200" u="sng" dirty="0" smtClean="0"/>
          </a:p>
          <a:p>
            <a:pPr marL="228600" lvl="0" indent="-228600" algn="l"/>
            <a:endParaRPr lang="ru-RU" sz="1400" dirty="0" smtClean="0"/>
          </a:p>
          <a:p>
            <a:pPr algn="l"/>
            <a:r>
              <a:rPr lang="en-US" sz="1400" dirty="0" smtClean="0"/>
              <a:t/>
            </a:r>
            <a:br>
              <a:rPr lang="en-US" sz="1400" dirty="0" smtClean="0"/>
            </a:br>
            <a:endParaRPr lang="ru-RU" sz="1400" b="1" dirty="0" smtClean="0"/>
          </a:p>
          <a:p>
            <a:pPr algn="ctr"/>
            <a:endParaRPr lang="ru-RU"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464347"/>
            <a:ext cx="8572560" cy="928694"/>
          </a:xfrm>
        </p:spPr>
        <p:txBody>
          <a:bodyPr>
            <a:noAutofit/>
          </a:bodyPr>
          <a:lstStyle/>
          <a:p>
            <a:pPr algn="ctr"/>
            <a:r>
              <a:rPr lang="ru-RU" sz="2400" dirty="0" smtClean="0"/>
              <a:t/>
            </a:r>
            <a:br>
              <a:rPr lang="ru-RU" sz="2400" dirty="0" smtClean="0"/>
            </a:br>
            <a:r>
              <a:rPr lang="ru-RU" sz="2400" dirty="0" smtClean="0">
                <a:solidFill>
                  <a:schemeClr val="tx1"/>
                </a:solidFill>
              </a:rPr>
              <a:t/>
            </a:r>
            <a:br>
              <a:rPr lang="ru-RU" sz="2400" dirty="0" smtClean="0">
                <a:solidFill>
                  <a:schemeClr val="tx1"/>
                </a:solidFill>
              </a:rPr>
            </a:br>
            <a:r>
              <a:rPr lang="ru-RU" sz="2400" dirty="0" smtClean="0">
                <a:solidFill>
                  <a:schemeClr val="tx1"/>
                </a:solidFill>
                <a:effectLst>
                  <a:outerShdw blurRad="38100" dist="38100" dir="2700000" algn="tl">
                    <a:srgbClr val="000000">
                      <a:alpha val="43137"/>
                    </a:srgbClr>
                  </a:outerShdw>
                </a:effectLst>
              </a:rPr>
              <a:t>Интернет ресурсы:</a:t>
            </a:r>
            <a:endParaRPr lang="ru-RU" sz="2400" dirty="0">
              <a:solidFill>
                <a:schemeClr val="tx1"/>
              </a:solidFill>
            </a:endParaRPr>
          </a:p>
        </p:txBody>
      </p:sp>
      <p:sp>
        <p:nvSpPr>
          <p:cNvPr id="3" name="Подзаголовок 2"/>
          <p:cNvSpPr>
            <a:spLocks noGrp="1"/>
          </p:cNvSpPr>
          <p:nvPr>
            <p:ph type="subTitle" idx="1"/>
          </p:nvPr>
        </p:nvSpPr>
        <p:spPr>
          <a:xfrm>
            <a:off x="285688" y="714356"/>
            <a:ext cx="8858312" cy="6643734"/>
          </a:xfrm>
        </p:spPr>
        <p:txBody>
          <a:bodyPr>
            <a:normAutofit/>
          </a:bodyPr>
          <a:lstStyle/>
          <a:p>
            <a:pPr marL="228600" lvl="0" indent="-228600" algn="l"/>
            <a:r>
              <a:rPr lang="ru-RU" sz="1200" dirty="0" smtClean="0"/>
              <a:t>26. </a:t>
            </a:r>
            <a:r>
              <a:rPr lang="en-US" sz="1200" u="sng" dirty="0" smtClean="0">
                <a:hlinkClick r:id="rId2"/>
              </a:rPr>
              <a:t>http://images.yandex.ru/yandsearch?text=погода%20в%20великобритании&amp;fp=0&amp;pos=0&amp;uinfo=ww-1252-wh-634-fw-1027-fh-448-pd-1&amp;rpt=</a:t>
            </a:r>
            <a:r>
              <a:rPr lang="en-US" sz="1200" u="sng" dirty="0" err="1" smtClean="0">
                <a:hlinkClick r:id="rId2"/>
              </a:rPr>
              <a:t>simage&amp;img_url</a:t>
            </a:r>
            <a:r>
              <a:rPr lang="en-US" sz="1200" u="sng" dirty="0" smtClean="0">
                <a:hlinkClick r:id="rId2"/>
              </a:rPr>
              <a:t>=http%3A%2F%2Fscienceblog.ru%2Fwp-content%2Fuploads%2F2009%2F06%2F117.jpg</a:t>
            </a:r>
            <a:r>
              <a:rPr lang="ru-RU" sz="1200" u="sng" dirty="0" smtClean="0">
                <a:hlinkClick r:id="rId2"/>
              </a:rPr>
              <a:t>-</a:t>
            </a:r>
            <a:r>
              <a:rPr lang="ru-RU" sz="1200" u="sng" dirty="0" smtClean="0"/>
              <a:t> </a:t>
            </a:r>
            <a:r>
              <a:rPr lang="ru-RU" sz="1200" dirty="0" smtClean="0"/>
              <a:t>погода</a:t>
            </a:r>
          </a:p>
          <a:p>
            <a:pPr marL="228600" indent="-228600" algn="l"/>
            <a:r>
              <a:rPr lang="ru-RU" sz="1200" dirty="0" smtClean="0"/>
              <a:t>27. </a:t>
            </a:r>
            <a:r>
              <a:rPr lang="en-US" sz="1200" u="sng" dirty="0" smtClean="0">
                <a:hlinkClick r:id="rId3"/>
              </a:rPr>
              <a:t>http://images.yandex.ru/yandsearch?text=погода%20в%20великобритании&amp;fp=0&amp;pos=0&amp;uinfo=ww-1252-wh-634-fw-1027-fh-448-pd-1&amp;rpt=</a:t>
            </a:r>
            <a:r>
              <a:rPr lang="en-US" sz="1200" u="sng" dirty="0" err="1" smtClean="0">
                <a:hlinkClick r:id="rId3"/>
              </a:rPr>
              <a:t>simage&amp;img_url</a:t>
            </a:r>
            <a:r>
              <a:rPr lang="en-US" sz="1200" u="sng" dirty="0" smtClean="0">
                <a:hlinkClick r:id="rId3"/>
              </a:rPr>
              <a:t>=http%3A%2F%2Fscienceblog.ru%2Fwp-content%2Fuploads%2F2009%2F06%2F117.jpg</a:t>
            </a:r>
            <a:r>
              <a:rPr lang="ru-RU" sz="1200" dirty="0" smtClean="0"/>
              <a:t>-погода</a:t>
            </a:r>
          </a:p>
          <a:p>
            <a:pPr marL="228600" lvl="0" indent="-228600" algn="l"/>
            <a:r>
              <a:rPr lang="ru-RU" sz="1200" dirty="0" smtClean="0"/>
              <a:t>28. </a:t>
            </a:r>
            <a:r>
              <a:rPr lang="en-US" sz="1200" u="sng" dirty="0" smtClean="0">
                <a:hlinkClick r:id="rId4"/>
              </a:rPr>
              <a:t>http://images.yandex.ru/yandsearch?text=туман%20в%20великобритании&amp;fp=0&amp;pos=3&amp;uinfo=ww-1252-wh-634-fw-1027-fh-448-pd-1&amp;rpt=</a:t>
            </a:r>
            <a:r>
              <a:rPr lang="en-US" sz="1200" u="sng" dirty="0" err="1" smtClean="0">
                <a:hlinkClick r:id="rId4"/>
              </a:rPr>
              <a:t>simage&amp;img_url</a:t>
            </a:r>
            <a:r>
              <a:rPr lang="en-US" sz="1200" u="sng" dirty="0" smtClean="0">
                <a:hlinkClick r:id="rId4"/>
              </a:rPr>
              <a:t>=http%3A%2F%2Fs48.radikal.ru%2Fi122%2F1104%2F05%2F6cfa6025a0c4.jpg</a:t>
            </a:r>
            <a:r>
              <a:rPr lang="ru-RU" sz="1200" dirty="0" smtClean="0"/>
              <a:t>-туман</a:t>
            </a:r>
          </a:p>
          <a:p>
            <a:pPr marL="228600" indent="-228600" algn="l"/>
            <a:r>
              <a:rPr lang="ru-RU" sz="1200" dirty="0" smtClean="0"/>
              <a:t>29. </a:t>
            </a:r>
            <a:r>
              <a:rPr lang="en-US" sz="1200" u="sng" dirty="0" smtClean="0">
                <a:hlinkClick r:id="rId5"/>
              </a:rPr>
              <a:t>http://images.yandex.ru/yandsearch?text=туман%20в%20великобритании&amp;fp=0&amp;pos=25&amp;uinfo=ww-1252-wh-634-fw-1027-fh-448-pd-1&amp;rpt=</a:t>
            </a:r>
            <a:r>
              <a:rPr lang="en-US" sz="1200" u="sng" dirty="0" err="1" smtClean="0">
                <a:hlinkClick r:id="rId5"/>
              </a:rPr>
              <a:t>simage&amp;img_url</a:t>
            </a:r>
            <a:r>
              <a:rPr lang="en-US" sz="1200" u="sng" dirty="0" smtClean="0">
                <a:hlinkClick r:id="rId5"/>
              </a:rPr>
              <a:t>=http%3A%2F%2Fs7.7ba.ru%2Fex%2Fdl%2Fd2%2F7baRu_oboi-dlya-rabochego-stola---hd_598888.jpg</a:t>
            </a:r>
            <a:r>
              <a:rPr lang="ru-RU" sz="1200" dirty="0" smtClean="0"/>
              <a:t>-туман</a:t>
            </a:r>
          </a:p>
          <a:p>
            <a:pPr marL="228600" lvl="0" indent="-228600" algn="l"/>
            <a:r>
              <a:rPr lang="ru-RU" sz="1200" dirty="0" smtClean="0"/>
              <a:t>30. </a:t>
            </a:r>
            <a:r>
              <a:rPr lang="en-US" sz="1200" u="sng" dirty="0" smtClean="0">
                <a:hlinkClick r:id="rId6"/>
              </a:rPr>
              <a:t>http://images.yandex.ru/yandsearch?p=1&amp;text=туман%20в%20великобритании&amp;fp=1&amp;pos=53&amp;uinfo=ww-1252-wh-634-fw-1027-fh-448-pd-1&amp;rpt=</a:t>
            </a:r>
            <a:r>
              <a:rPr lang="en-US" sz="1200" u="sng" dirty="0" err="1" smtClean="0">
                <a:hlinkClick r:id="rId6"/>
              </a:rPr>
              <a:t>simage&amp;img_url</a:t>
            </a:r>
            <a:r>
              <a:rPr lang="en-US" sz="1200" u="sng" dirty="0" smtClean="0">
                <a:hlinkClick r:id="rId6"/>
              </a:rPr>
              <a:t>=http%3A%2F%2Fdelo.ua%2Ffiles%2Fnews_tape%2Fimages%2F1878%2F52%2Fvelikobritanija-kak-offsho_187852_s1.jpg</a:t>
            </a:r>
            <a:r>
              <a:rPr lang="ru-RU" sz="1200" dirty="0" smtClean="0"/>
              <a:t>-туман</a:t>
            </a:r>
          </a:p>
          <a:p>
            <a:pPr marL="228600" indent="-228600" algn="l"/>
            <a:r>
              <a:rPr lang="ru-RU" sz="1200" dirty="0" smtClean="0"/>
              <a:t>31. </a:t>
            </a:r>
            <a:r>
              <a:rPr lang="en-US" sz="1200" u="sng" dirty="0" smtClean="0">
                <a:hlinkClick r:id="rId7"/>
              </a:rPr>
              <a:t>http://images.yandex.ru/yandsearch?text=</a:t>
            </a:r>
            <a:r>
              <a:rPr lang="en-US" sz="1200" u="sng" dirty="0" err="1" smtClean="0">
                <a:hlinkClick r:id="rId7"/>
              </a:rPr>
              <a:t>лондон&amp;fp</a:t>
            </a:r>
            <a:r>
              <a:rPr lang="en-US" sz="1200" u="sng" dirty="0" smtClean="0">
                <a:hlinkClick r:id="rId7"/>
              </a:rPr>
              <a:t>=0&amp;pos=8&amp;uinfo=ww-1252-wh-634-fw-1027-fh-448-pd-1&amp;rpt=</a:t>
            </a:r>
            <a:r>
              <a:rPr lang="en-US" sz="1200" u="sng" dirty="0" err="1" smtClean="0">
                <a:hlinkClick r:id="rId7"/>
              </a:rPr>
              <a:t>simage&amp;img_url</a:t>
            </a:r>
            <a:r>
              <a:rPr lang="en-US" sz="1200" u="sng" dirty="0" smtClean="0">
                <a:hlinkClick r:id="rId7"/>
              </a:rPr>
              <a:t>=http%3A%2F%2Fi265.photobucket.com%2Falbums%2Fii202%2Fkween8%2FDecorated%2520images%2FLondonEveningTowerBridgeEngland-1.jpg</a:t>
            </a:r>
            <a:r>
              <a:rPr lang="ru-RU" sz="1200" dirty="0" smtClean="0"/>
              <a:t>-Лондон</a:t>
            </a:r>
          </a:p>
          <a:p>
            <a:pPr marL="228600" lvl="0" indent="-228600" algn="l"/>
            <a:r>
              <a:rPr lang="ru-RU" sz="1200" dirty="0" smtClean="0"/>
              <a:t>32. </a:t>
            </a:r>
            <a:r>
              <a:rPr lang="en-US" sz="1200" u="sng" dirty="0" smtClean="0">
                <a:hlinkClick r:id="rId8"/>
              </a:rPr>
              <a:t>http://images.yandex.ru/yandsearch?p=1&amp;text=</a:t>
            </a:r>
            <a:r>
              <a:rPr lang="en-US" sz="1200" u="sng" dirty="0" err="1" smtClean="0">
                <a:hlinkClick r:id="rId8"/>
              </a:rPr>
              <a:t>эдинбург&amp;fp</a:t>
            </a:r>
            <a:r>
              <a:rPr lang="en-US" sz="1200" u="sng" dirty="0" smtClean="0">
                <a:hlinkClick r:id="rId8"/>
              </a:rPr>
              <a:t>=1&amp;pos=37&amp;uinfo=ww-1252-wh-677-fw-1027-fh-471-pd-1&amp;rpt=</a:t>
            </a:r>
            <a:r>
              <a:rPr lang="en-US" sz="1200" u="sng" dirty="0" err="1" smtClean="0">
                <a:hlinkClick r:id="rId8"/>
              </a:rPr>
              <a:t>simage&amp;img_url</a:t>
            </a:r>
            <a:r>
              <a:rPr lang="en-US" sz="1200" u="sng" dirty="0" smtClean="0">
                <a:hlinkClick r:id="rId8"/>
              </a:rPr>
              <a:t>=http%3A%2F%2Fwww.votpusk.ru%2Fgallery%2Flarge%2Fgb0166.jpg</a:t>
            </a:r>
            <a:r>
              <a:rPr lang="ru-RU" sz="1200" dirty="0" smtClean="0"/>
              <a:t>-Эдинбург</a:t>
            </a:r>
          </a:p>
          <a:p>
            <a:pPr marL="228600" indent="-228600" algn="l"/>
            <a:r>
              <a:rPr lang="ru-RU" sz="1200" dirty="0" smtClean="0"/>
              <a:t>33. </a:t>
            </a:r>
            <a:r>
              <a:rPr lang="en-US" sz="1200" u="sng" dirty="0" smtClean="0">
                <a:hlinkClick r:id="rId9"/>
              </a:rPr>
              <a:t>http://images.yandex.ru/yandsearch?p=2&amp;text=</a:t>
            </a:r>
            <a:r>
              <a:rPr lang="en-US" sz="1200" u="sng" dirty="0" err="1" smtClean="0">
                <a:hlinkClick r:id="rId9"/>
              </a:rPr>
              <a:t>кардифф&amp;fp</a:t>
            </a:r>
            <a:r>
              <a:rPr lang="en-US" sz="1200" u="sng" dirty="0" smtClean="0">
                <a:hlinkClick r:id="rId9"/>
              </a:rPr>
              <a:t>=2&amp;pos=62&amp;uinfo=ww-1252-wh-634-fw-1027-fh-448-pd-1&amp;rpt=</a:t>
            </a:r>
            <a:r>
              <a:rPr lang="en-US" sz="1200" u="sng" dirty="0" err="1" smtClean="0">
                <a:hlinkClick r:id="rId9"/>
              </a:rPr>
              <a:t>simage&amp;img_url</a:t>
            </a:r>
            <a:r>
              <a:rPr lang="en-US" sz="1200" u="sng" dirty="0" smtClean="0">
                <a:hlinkClick r:id="rId9"/>
              </a:rPr>
              <a:t>=http%3A%2F%2Fwww.coupedumonde2007.net%2Fimages%2Fstades%2Fmillenium.jpg</a:t>
            </a:r>
            <a:r>
              <a:rPr lang="ru-RU" sz="1200" dirty="0" smtClean="0"/>
              <a:t>-Кардифф</a:t>
            </a:r>
          </a:p>
          <a:p>
            <a:pPr marL="228600" lvl="0" indent="-228600" algn="l"/>
            <a:r>
              <a:rPr lang="ru-RU" sz="1200" dirty="0" smtClean="0"/>
              <a:t>34. </a:t>
            </a:r>
            <a:r>
              <a:rPr lang="en-US" sz="1200" u="sng" dirty="0" smtClean="0">
                <a:hlinkClick r:id="rId10"/>
              </a:rPr>
              <a:t>http://images.yandex.ru/yandsearch?p=1&amp;text=</a:t>
            </a:r>
            <a:r>
              <a:rPr lang="en-US" sz="1200" u="sng" dirty="0" err="1" smtClean="0">
                <a:hlinkClick r:id="rId10"/>
              </a:rPr>
              <a:t>белфаст&amp;fp</a:t>
            </a:r>
            <a:r>
              <a:rPr lang="en-US" sz="1200" u="sng" dirty="0" smtClean="0">
                <a:hlinkClick r:id="rId10"/>
              </a:rPr>
              <a:t>=1&amp;pos=38&amp;uinfo=ww-1252-wh-634-fw-1027-fh-448-pd-1&amp;rpt=</a:t>
            </a:r>
            <a:r>
              <a:rPr lang="en-US" sz="1200" u="sng" dirty="0" err="1" smtClean="0">
                <a:hlinkClick r:id="rId10"/>
              </a:rPr>
              <a:t>simage&amp;img_url</a:t>
            </a:r>
            <a:r>
              <a:rPr lang="en-US" sz="1200" u="sng" dirty="0" smtClean="0">
                <a:hlinkClick r:id="rId10"/>
              </a:rPr>
              <a:t>=http%3A%2F%2Fblu.stb.s-msn.com%2Fi%2F1E%2FEED2B3BFF76AB15BE33CD36F7B3A7.jpg</a:t>
            </a:r>
            <a:r>
              <a:rPr lang="ru-RU" sz="1200" u="sng" dirty="0" smtClean="0"/>
              <a:t>-</a:t>
            </a:r>
            <a:r>
              <a:rPr lang="ru-RU" sz="1200" dirty="0" smtClean="0"/>
              <a:t>Белфаст</a:t>
            </a:r>
          </a:p>
          <a:p>
            <a:pPr marL="228600" indent="-228600" algn="l"/>
            <a:r>
              <a:rPr lang="ru-RU" sz="1200" dirty="0" smtClean="0"/>
              <a:t>35. </a:t>
            </a:r>
            <a:r>
              <a:rPr lang="en-US" sz="1200" u="sng" dirty="0" smtClean="0">
                <a:hlinkClick r:id="rId11"/>
              </a:rPr>
              <a:t>http://images.yandex.ru/yandsearch?text=эмблема%20англии&amp;fp=0&amp;pos=1&amp;uinfo=ww-1252-wh-634-fw-1027-fh-448-pd-1&amp;rpt=</a:t>
            </a:r>
            <a:r>
              <a:rPr lang="en-US" sz="1200" u="sng" dirty="0" err="1" smtClean="0">
                <a:hlinkClick r:id="rId11"/>
              </a:rPr>
              <a:t>simage&amp;img_url</a:t>
            </a:r>
            <a:r>
              <a:rPr lang="en-US" sz="1200" u="sng" dirty="0" smtClean="0">
                <a:hlinkClick r:id="rId11"/>
              </a:rPr>
              <a:t>=http%3A%2F%2Fcs308722.vk.me%2Fg43737143%2Fa_2a7c975b.jpg</a:t>
            </a:r>
            <a:r>
              <a:rPr lang="ru-RU" sz="1200" dirty="0" smtClean="0"/>
              <a:t>-Эмблема Англии</a:t>
            </a:r>
          </a:p>
          <a:p>
            <a:pPr marL="228600" lvl="0" indent="-228600" algn="l"/>
            <a:r>
              <a:rPr lang="ru-RU" sz="1200" dirty="0" smtClean="0"/>
              <a:t>36. </a:t>
            </a:r>
            <a:r>
              <a:rPr lang="en-US" sz="1200" u="sng" dirty="0" smtClean="0">
                <a:hlinkClick r:id="rId12"/>
              </a:rPr>
              <a:t>http://images.yandex.ru/yandsearch?text=эмблема%20шотландии&amp;fp=0&amp;pos=2&amp;uinfo=ww-1252-wh-634-fw-1027-fh-448-pd-1&amp;rpt=</a:t>
            </a:r>
            <a:r>
              <a:rPr lang="en-US" sz="1200" u="sng" dirty="0" err="1" smtClean="0">
                <a:hlinkClick r:id="rId12"/>
              </a:rPr>
              <a:t>simage&amp;img_url</a:t>
            </a:r>
            <a:r>
              <a:rPr lang="en-US" sz="1200" u="sng" dirty="0" smtClean="0">
                <a:hlinkClick r:id="rId12"/>
              </a:rPr>
              <a:t>=http%3A%2F%2Fupload.wikimedia.org%2Fwikipedia%2Fcommons%2F5%2F55%2FCirsium_vulgare_flowerhead_Anstey_Hill.PNG</a:t>
            </a:r>
            <a:r>
              <a:rPr lang="ru-RU" sz="1200" dirty="0" smtClean="0"/>
              <a:t>-чертополох</a:t>
            </a:r>
          </a:p>
          <a:p>
            <a:pPr marL="228600" indent="-228600" algn="l"/>
            <a:r>
              <a:rPr lang="ru-RU" sz="1200" dirty="0" smtClean="0"/>
              <a:t>37. </a:t>
            </a:r>
            <a:r>
              <a:rPr lang="en-US" sz="1200" u="sng" dirty="0" smtClean="0">
                <a:hlinkClick r:id="rId13"/>
              </a:rPr>
              <a:t>http://images.yandex.ru/yandsearch?text=</a:t>
            </a:r>
            <a:r>
              <a:rPr lang="en-US" sz="1200" u="sng" dirty="0" err="1" smtClean="0">
                <a:hlinkClick r:id="rId13"/>
              </a:rPr>
              <a:t>нарцисс&amp;fp</a:t>
            </a:r>
            <a:r>
              <a:rPr lang="en-US" sz="1200" u="sng" dirty="0" smtClean="0">
                <a:hlinkClick r:id="rId13"/>
              </a:rPr>
              <a:t>=0&amp;pos=8&amp;uinfo=ww-1252-wh-634-fw-1027-fh-448-pd-1&amp;rpt=</a:t>
            </a:r>
            <a:r>
              <a:rPr lang="en-US" sz="1200" u="sng" dirty="0" err="1" smtClean="0">
                <a:hlinkClick r:id="rId13"/>
              </a:rPr>
              <a:t>simage&amp;img_url</a:t>
            </a:r>
            <a:r>
              <a:rPr lang="en-US" sz="1200" u="sng" dirty="0" smtClean="0">
                <a:hlinkClick r:id="rId13"/>
              </a:rPr>
              <a:t>=http%3A%2F%2Fimg1.liveinternet.ru%2Fimages%2Fattach%2Fc%2F0%2F51%2F633%2F51633339_1259169033_2e45996ad353.jpg</a:t>
            </a:r>
            <a:r>
              <a:rPr lang="ru-RU" sz="1200" dirty="0" smtClean="0"/>
              <a:t>-нарцисс</a:t>
            </a:r>
          </a:p>
          <a:p>
            <a:pPr marL="228600" lvl="0" indent="-228600" algn="l"/>
            <a:endParaRPr lang="ru-RU" sz="1400" dirty="0" smtClean="0"/>
          </a:p>
          <a:p>
            <a:pPr algn="l"/>
            <a:r>
              <a:rPr lang="en-US" sz="1400" dirty="0" smtClean="0"/>
              <a:t/>
            </a:r>
            <a:br>
              <a:rPr lang="en-US" sz="1400" dirty="0" smtClean="0"/>
            </a:br>
            <a:endParaRPr lang="ru-RU" sz="1400" b="1" dirty="0" smtClean="0"/>
          </a:p>
          <a:p>
            <a:pPr algn="ctr"/>
            <a:endParaRPr lang="ru-RU"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464347"/>
            <a:ext cx="8572560" cy="928694"/>
          </a:xfrm>
        </p:spPr>
        <p:txBody>
          <a:bodyPr>
            <a:noAutofit/>
          </a:bodyPr>
          <a:lstStyle/>
          <a:p>
            <a:pPr algn="ctr"/>
            <a:r>
              <a:rPr lang="ru-RU" sz="2400" dirty="0" smtClean="0"/>
              <a:t/>
            </a:r>
            <a:br>
              <a:rPr lang="ru-RU" sz="2400" dirty="0" smtClean="0"/>
            </a:br>
            <a:r>
              <a:rPr lang="ru-RU" sz="2400" dirty="0" smtClean="0">
                <a:solidFill>
                  <a:schemeClr val="tx1"/>
                </a:solidFill>
              </a:rPr>
              <a:t/>
            </a:r>
            <a:br>
              <a:rPr lang="ru-RU" sz="2400" dirty="0" smtClean="0">
                <a:solidFill>
                  <a:schemeClr val="tx1"/>
                </a:solidFill>
              </a:rPr>
            </a:br>
            <a:r>
              <a:rPr lang="ru-RU" sz="2400" dirty="0" smtClean="0">
                <a:solidFill>
                  <a:schemeClr val="tx1"/>
                </a:solidFill>
                <a:effectLst>
                  <a:outerShdw blurRad="38100" dist="38100" dir="2700000" algn="tl">
                    <a:srgbClr val="000000">
                      <a:alpha val="43137"/>
                    </a:srgbClr>
                  </a:outerShdw>
                </a:effectLst>
              </a:rPr>
              <a:t>Интернет ресурсы:</a:t>
            </a:r>
            <a:endParaRPr lang="ru-RU" sz="2400" dirty="0">
              <a:solidFill>
                <a:schemeClr val="tx1"/>
              </a:solidFill>
            </a:endParaRPr>
          </a:p>
        </p:txBody>
      </p:sp>
      <p:sp>
        <p:nvSpPr>
          <p:cNvPr id="3" name="Подзаголовок 2"/>
          <p:cNvSpPr>
            <a:spLocks noGrp="1"/>
          </p:cNvSpPr>
          <p:nvPr>
            <p:ph type="subTitle" idx="1"/>
          </p:nvPr>
        </p:nvSpPr>
        <p:spPr>
          <a:xfrm>
            <a:off x="285688" y="714356"/>
            <a:ext cx="8858312" cy="6643734"/>
          </a:xfrm>
        </p:spPr>
        <p:txBody>
          <a:bodyPr>
            <a:normAutofit/>
          </a:bodyPr>
          <a:lstStyle/>
          <a:p>
            <a:pPr marL="228600" indent="-228600" algn="l"/>
            <a:r>
              <a:rPr lang="ru-RU" sz="1200" dirty="0" smtClean="0"/>
              <a:t>38. </a:t>
            </a:r>
            <a:r>
              <a:rPr lang="en-US" sz="1200" u="sng" dirty="0" smtClean="0">
                <a:hlinkClick r:id="rId2"/>
              </a:rPr>
              <a:t>http://images.yandex.ru/yandsearch?text=лук%20порей&amp;fp=0&amp;pos=4&amp;uinfo=ww-1252-wh-634-fw-1027-fh-448-pd-1&amp;rpt=</a:t>
            </a:r>
            <a:r>
              <a:rPr lang="en-US" sz="1200" u="sng" dirty="0" err="1" smtClean="0">
                <a:hlinkClick r:id="rId2"/>
              </a:rPr>
              <a:t>simage&amp;img_url</a:t>
            </a:r>
            <a:r>
              <a:rPr lang="en-US" sz="1200" u="sng" dirty="0" smtClean="0">
                <a:hlinkClick r:id="rId2"/>
              </a:rPr>
              <a:t>=http%3A%2F%2Fimg1.liveinternet.ru%2Fimages%2Fattach%2Fc%2F5%2F88%2F971%2F88971577_large_LUKaa0.jpg</a:t>
            </a:r>
            <a:r>
              <a:rPr lang="ru-RU" sz="1200" dirty="0" smtClean="0"/>
              <a:t>-лук-порей</a:t>
            </a:r>
          </a:p>
          <a:p>
            <a:pPr marL="228600" lvl="0" indent="-228600" algn="l"/>
            <a:r>
              <a:rPr lang="ru-RU" sz="1200" dirty="0" smtClean="0"/>
              <a:t>39. </a:t>
            </a:r>
            <a:r>
              <a:rPr lang="en-US" sz="1200" u="sng" dirty="0" smtClean="0">
                <a:hlinkClick r:id="rId3"/>
              </a:rPr>
              <a:t>http://images.yandex.ru/yandsearch?text=эмблема%20ирландии&amp;fp=0&amp;pos=9&amp;uinfo=ww-1252-wh-634-fw-1027-fh-448-pd-1&amp;rpt=</a:t>
            </a:r>
            <a:r>
              <a:rPr lang="en-US" sz="1200" u="sng" dirty="0" err="1" smtClean="0">
                <a:hlinkClick r:id="rId3"/>
              </a:rPr>
              <a:t>simage&amp;img_url</a:t>
            </a:r>
            <a:r>
              <a:rPr lang="en-US" sz="1200" u="sng" dirty="0" smtClean="0">
                <a:hlinkClick r:id="rId3"/>
              </a:rPr>
              <a:t>=http%3A%2F%2Fwww.phytology.ru%2Fimages%2Fstories%2FFloristika%2Fp665.jpg.jpg</a:t>
            </a:r>
            <a:r>
              <a:rPr lang="ru-RU" sz="1200" u="sng" dirty="0" smtClean="0"/>
              <a:t>-</a:t>
            </a:r>
            <a:r>
              <a:rPr lang="ru-RU" sz="1200" dirty="0" smtClean="0"/>
              <a:t>эмблема  Ирландии</a:t>
            </a:r>
          </a:p>
          <a:p>
            <a:pPr marL="228600" indent="-228600" algn="l"/>
            <a:r>
              <a:rPr lang="ru-RU" sz="1200" dirty="0" smtClean="0"/>
              <a:t>40. </a:t>
            </a:r>
            <a:r>
              <a:rPr lang="en-US" sz="1200" u="sng" dirty="0" smtClean="0">
                <a:hlinkClick r:id="rId4"/>
              </a:rPr>
              <a:t>http://images.yandex.ru/yandsearch?p=1&amp;text=гимн%20великобритании&amp;fp=1&amp;pos=38&amp;uinfo=ww-1252-wh-634-fw-1027-fh-448-pd-1&amp;rpt=</a:t>
            </a:r>
            <a:r>
              <a:rPr lang="en-US" sz="1200" u="sng" dirty="0" err="1" smtClean="0">
                <a:hlinkClick r:id="rId4"/>
              </a:rPr>
              <a:t>simage&amp;img_url</a:t>
            </a:r>
            <a:r>
              <a:rPr lang="en-US" sz="1200" u="sng" dirty="0" smtClean="0">
                <a:hlinkClick r:id="rId4"/>
              </a:rPr>
              <a:t>=http%3A%2F%2Fwww.mashreghnews.ir%2Ffiles%2Ffa%2Fnews%2F1391%2F5%2F23%2F199599_348.jpg</a:t>
            </a:r>
            <a:r>
              <a:rPr lang="ru-RU" sz="1200" dirty="0" smtClean="0"/>
              <a:t>-королева Великобритании</a:t>
            </a:r>
          </a:p>
          <a:p>
            <a:pPr marL="228600" lvl="0" indent="-228600" algn="l"/>
            <a:r>
              <a:rPr lang="ru-RU" sz="1200" dirty="0" smtClean="0"/>
              <a:t>41.</a:t>
            </a:r>
            <a:r>
              <a:rPr lang="en-US" sz="1200" u="sng" dirty="0" smtClean="0">
                <a:hlinkClick r:id="rId5"/>
              </a:rPr>
              <a:t> http://images.yandex.ru/yandsearch?text=флаг%20великобритании&amp;fp=0&amp;pos=20&amp;uinfo=ww-1252-wh-634-fw-1027-fh-448-pd-1&amp;rpt=</a:t>
            </a:r>
            <a:r>
              <a:rPr lang="en-US" sz="1200" u="sng" dirty="0" err="1" smtClean="0">
                <a:hlinkClick r:id="rId5"/>
              </a:rPr>
              <a:t>simage&amp;img_url</a:t>
            </a:r>
            <a:r>
              <a:rPr lang="en-US" sz="1200" u="sng" dirty="0" smtClean="0">
                <a:hlinkClick r:id="rId5"/>
              </a:rPr>
              <a:t>=http%3A%2F%2Fwww.rusathletics.com%2Fimg%2Fimages%2Fnews%2F2011%2F12%2Fflag.jpg</a:t>
            </a:r>
            <a:r>
              <a:rPr lang="ru-RU" sz="1200" dirty="0" smtClean="0"/>
              <a:t>-флаг Великобритании</a:t>
            </a:r>
          </a:p>
          <a:p>
            <a:pPr marL="228600" indent="-228600" algn="l"/>
            <a:r>
              <a:rPr lang="ru-RU" sz="1200" dirty="0" smtClean="0"/>
              <a:t>42.</a:t>
            </a:r>
            <a:r>
              <a:rPr lang="en-US" sz="1200" u="sng" dirty="0" smtClean="0">
                <a:hlinkClick r:id="rId6"/>
              </a:rPr>
              <a:t>http://images.yandex.ru/yandsearch?text=%D0%B0%D0%BD%D0%B3%D0%BB%D0%B8%D1%87%D0%B0%D0%BD%D0%B5&amp;img_url=http%3A%2F%2Fimg1.liveinternet.ru%2Fimages%2Fattach%2Fc%2F3%2F77%2F982%2F77982685_1315635320_article_imageimagearticle.jpg&amp;pos=5&amp;rpt=simage&amp;lr=43&amp;noreask=1&amp;source=wiz&amp;family=yes</a:t>
            </a:r>
            <a:r>
              <a:rPr lang="ru-RU" sz="1200" dirty="0" smtClean="0"/>
              <a:t>-англичане</a:t>
            </a:r>
          </a:p>
          <a:p>
            <a:pPr marL="228600" lvl="0" indent="-228600" algn="l"/>
            <a:r>
              <a:rPr lang="ru-RU" sz="1200" dirty="0" smtClean="0"/>
              <a:t>43. </a:t>
            </a:r>
            <a:r>
              <a:rPr lang="en-US" sz="1200" u="sng" dirty="0" smtClean="0">
                <a:hlinkClick r:id="rId7"/>
              </a:rPr>
              <a:t>http://images.yandex.ru/yandsearch?p=1&amp;text=</a:t>
            </a:r>
            <a:r>
              <a:rPr lang="en-US" sz="1200" u="sng" dirty="0" err="1" smtClean="0">
                <a:hlinkClick r:id="rId7"/>
              </a:rPr>
              <a:t>шотландцы&amp;fp</a:t>
            </a:r>
            <a:r>
              <a:rPr lang="en-US" sz="1200" u="sng" dirty="0" smtClean="0">
                <a:hlinkClick r:id="rId7"/>
              </a:rPr>
              <a:t>=1&amp;pos=43&amp;uinfo=ww-1252-wh-634-fw-1027-fh-448-pd-1&amp;rpt=</a:t>
            </a:r>
            <a:r>
              <a:rPr lang="en-US" sz="1200" u="sng" dirty="0" err="1" smtClean="0">
                <a:hlinkClick r:id="rId7"/>
              </a:rPr>
              <a:t>simage&amp;img_url</a:t>
            </a:r>
            <a:r>
              <a:rPr lang="en-US" sz="1200" u="sng" dirty="0" smtClean="0">
                <a:hlinkClick r:id="rId7"/>
              </a:rPr>
              <a:t>=http%3A%2F%2Fimg246.imageshack.us%2Fimg246%2F8766%2F57277827.jpg</a:t>
            </a:r>
            <a:r>
              <a:rPr lang="ru-RU" sz="1200" dirty="0" smtClean="0"/>
              <a:t>-шотландцы</a:t>
            </a:r>
          </a:p>
          <a:p>
            <a:pPr marL="228600" indent="-228600" algn="l"/>
            <a:r>
              <a:rPr lang="ru-RU" sz="1200" dirty="0" smtClean="0"/>
              <a:t>44. </a:t>
            </a:r>
            <a:r>
              <a:rPr lang="en-US" sz="1200" u="sng" dirty="0" smtClean="0">
                <a:hlinkClick r:id="rId8"/>
              </a:rPr>
              <a:t>http://images.yandex.ru/yandsearch?p=3&amp;text=</a:t>
            </a:r>
            <a:r>
              <a:rPr lang="en-US" sz="1200" u="sng" dirty="0" err="1" smtClean="0">
                <a:hlinkClick r:id="rId8"/>
              </a:rPr>
              <a:t>уэльсцы&amp;fp</a:t>
            </a:r>
            <a:r>
              <a:rPr lang="en-US" sz="1200" u="sng" dirty="0" smtClean="0">
                <a:hlinkClick r:id="rId8"/>
              </a:rPr>
              <a:t>=3&amp;pos=107&amp;uinfo=ww-1252-wh-634-fw-1027-fh-448-pd-1&amp;rpt=</a:t>
            </a:r>
            <a:r>
              <a:rPr lang="en-US" sz="1200" u="sng" dirty="0" err="1" smtClean="0">
                <a:hlinkClick r:id="rId8"/>
              </a:rPr>
              <a:t>simage&amp;img_url</a:t>
            </a:r>
            <a:r>
              <a:rPr lang="en-US" sz="1200" u="sng" dirty="0" smtClean="0">
                <a:hlinkClick r:id="rId8"/>
              </a:rPr>
              <a:t>=http%3A%2F%2Fitalia-ru.com%2Ffiles%2Fndrezzata.jpg</a:t>
            </a:r>
            <a:r>
              <a:rPr lang="ru-RU" sz="1200" dirty="0" smtClean="0"/>
              <a:t>-уэльсцы</a:t>
            </a:r>
          </a:p>
          <a:p>
            <a:pPr marL="228600" lvl="0" indent="-228600" algn="l"/>
            <a:r>
              <a:rPr lang="ru-RU" sz="1200" dirty="0" smtClean="0"/>
              <a:t>45. </a:t>
            </a:r>
            <a:r>
              <a:rPr lang="en-US" sz="1200" u="sng" dirty="0" smtClean="0">
                <a:hlinkClick r:id="rId9"/>
              </a:rPr>
              <a:t>http://images.yandex.ru/yandsearch?p=1&amp;text=</a:t>
            </a:r>
            <a:r>
              <a:rPr lang="en-US" sz="1200" u="sng" dirty="0" err="1" smtClean="0">
                <a:hlinkClick r:id="rId9"/>
              </a:rPr>
              <a:t>ирландцы&amp;fp</a:t>
            </a:r>
            <a:r>
              <a:rPr lang="en-US" sz="1200" u="sng" dirty="0" smtClean="0">
                <a:hlinkClick r:id="rId9"/>
              </a:rPr>
              <a:t>=1&amp;pos=35&amp;uinfo=ww-1252-wh-634-fw-1027-fh-448-pd-1&amp;rpt=</a:t>
            </a:r>
            <a:r>
              <a:rPr lang="en-US" sz="1200" u="sng" dirty="0" err="1" smtClean="0">
                <a:hlinkClick r:id="rId9"/>
              </a:rPr>
              <a:t>simage&amp;img_url</a:t>
            </a:r>
            <a:r>
              <a:rPr lang="en-US" sz="1200" u="sng" dirty="0" smtClean="0">
                <a:hlinkClick r:id="rId9"/>
              </a:rPr>
              <a:t>=http%3A%2F%2Fpics.nashgorod.ru%2Fimgfiles%2Fnewnews_imgs%2F2012%2F03%2F16%2F7ce3e69e110f72d2afac7e6c51385140.jpg</a:t>
            </a:r>
            <a:r>
              <a:rPr lang="ru-RU" sz="1200" u="sng" dirty="0" smtClean="0"/>
              <a:t>-</a:t>
            </a:r>
            <a:r>
              <a:rPr lang="ru-RU" sz="1200" dirty="0" smtClean="0"/>
              <a:t>ирландцы</a:t>
            </a:r>
          </a:p>
          <a:p>
            <a:pPr marL="228600" indent="-228600" algn="l"/>
            <a:r>
              <a:rPr lang="ru-RU" sz="1200" dirty="0" smtClean="0"/>
              <a:t>46. </a:t>
            </a:r>
            <a:r>
              <a:rPr lang="en-US" sz="1200" u="sng" dirty="0" smtClean="0">
                <a:hlinkClick r:id="rId10"/>
              </a:rPr>
              <a:t>http://images.yandex.ru/yandsearch?text=конституционная%20монархия&amp;fp=0&amp;pos=1&amp;uinfo=ww-1252-wh-634-fw-1027-fh-448-pd-1&amp;rpt=</a:t>
            </a:r>
            <a:r>
              <a:rPr lang="en-US" sz="1200" u="sng" dirty="0" err="1" smtClean="0">
                <a:hlinkClick r:id="rId10"/>
              </a:rPr>
              <a:t>simage&amp;img_url</a:t>
            </a:r>
            <a:r>
              <a:rPr lang="en-US" sz="1200" u="sng" dirty="0" smtClean="0">
                <a:hlinkClick r:id="rId10"/>
              </a:rPr>
              <a:t>=http%3A%2F%2Fgraphics8.nytimes.com%2Fpackages%2Fflash%2FLens%2F2010%2F05%2F20100525POD%2F20100525POD-Embed2008-350.jpg</a:t>
            </a:r>
            <a:r>
              <a:rPr lang="ru-RU" sz="1200" dirty="0" smtClean="0"/>
              <a:t>-королева</a:t>
            </a:r>
          </a:p>
          <a:p>
            <a:pPr marL="228600" lvl="0" indent="-228600" algn="l"/>
            <a:r>
              <a:rPr lang="ru-RU" sz="1200" dirty="0" smtClean="0"/>
              <a:t>47. </a:t>
            </a:r>
            <a:r>
              <a:rPr lang="en-US" sz="1200" u="sng" dirty="0" smtClean="0">
                <a:hlinkClick r:id="rId11"/>
              </a:rPr>
              <a:t>http://images.yandex.ru/yandsearch?text=королева%20великобритании&amp;fp=0&amp;pos=2&amp;uinfo=ww-1252-wh-634-fw-1027-fh-448-pd-1&amp;rpt=</a:t>
            </a:r>
            <a:r>
              <a:rPr lang="en-US" sz="1200" u="sng" dirty="0" err="1" smtClean="0">
                <a:hlinkClick r:id="rId11"/>
              </a:rPr>
              <a:t>simage&amp;img_url</a:t>
            </a:r>
            <a:r>
              <a:rPr lang="en-US" sz="1200" u="sng" dirty="0" smtClean="0">
                <a:hlinkClick r:id="rId11"/>
              </a:rPr>
              <a:t>=http%3A%2F%2Fwww.novostimira.com.ua%2Fimages%2Fnews%2F1374124940_209.jpg</a:t>
            </a:r>
            <a:r>
              <a:rPr lang="ru-RU" sz="1200" dirty="0" smtClean="0"/>
              <a:t>-королева</a:t>
            </a:r>
          </a:p>
          <a:p>
            <a:pPr marL="228600" lvl="0" indent="-228600" algn="l"/>
            <a:endParaRPr lang="ru-RU" sz="1200" dirty="0" smtClean="0"/>
          </a:p>
          <a:p>
            <a:pPr marL="228600" lvl="0" indent="-228600" algn="l"/>
            <a:endParaRPr lang="ru-RU" sz="1200" dirty="0" smtClean="0"/>
          </a:p>
          <a:p>
            <a:pPr algn="l"/>
            <a:r>
              <a:rPr lang="en-US" sz="1200" dirty="0" smtClean="0"/>
              <a:t/>
            </a:r>
            <a:br>
              <a:rPr lang="en-US" sz="1200" dirty="0" smtClean="0"/>
            </a:br>
            <a:endParaRPr lang="ru-RU" sz="1200" b="1" dirty="0" smtClean="0"/>
          </a:p>
          <a:p>
            <a:pPr algn="ctr"/>
            <a:endParaRPr lang="ru-RU" sz="1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464347"/>
            <a:ext cx="8572560" cy="928694"/>
          </a:xfrm>
        </p:spPr>
        <p:txBody>
          <a:bodyPr>
            <a:noAutofit/>
          </a:bodyPr>
          <a:lstStyle/>
          <a:p>
            <a:pPr algn="ctr"/>
            <a:r>
              <a:rPr lang="ru-RU" sz="2400" dirty="0" smtClean="0"/>
              <a:t/>
            </a:r>
            <a:br>
              <a:rPr lang="ru-RU" sz="2400" dirty="0" smtClean="0"/>
            </a:br>
            <a:r>
              <a:rPr lang="ru-RU" sz="2400" dirty="0" smtClean="0">
                <a:solidFill>
                  <a:schemeClr val="tx1"/>
                </a:solidFill>
              </a:rPr>
              <a:t/>
            </a:r>
            <a:br>
              <a:rPr lang="ru-RU" sz="2400" dirty="0" smtClean="0">
                <a:solidFill>
                  <a:schemeClr val="tx1"/>
                </a:solidFill>
              </a:rPr>
            </a:br>
            <a:r>
              <a:rPr lang="ru-RU" sz="2400" dirty="0" smtClean="0">
                <a:solidFill>
                  <a:schemeClr val="tx1"/>
                </a:solidFill>
                <a:effectLst>
                  <a:outerShdw blurRad="38100" dist="38100" dir="2700000" algn="tl">
                    <a:srgbClr val="000000">
                      <a:alpha val="43137"/>
                    </a:srgbClr>
                  </a:outerShdw>
                </a:effectLst>
              </a:rPr>
              <a:t>Интернет ресурсы:</a:t>
            </a:r>
            <a:endParaRPr lang="ru-RU" sz="2400" dirty="0">
              <a:solidFill>
                <a:schemeClr val="tx1"/>
              </a:solidFill>
            </a:endParaRPr>
          </a:p>
        </p:txBody>
      </p:sp>
      <p:sp>
        <p:nvSpPr>
          <p:cNvPr id="3" name="Подзаголовок 2"/>
          <p:cNvSpPr>
            <a:spLocks noGrp="1"/>
          </p:cNvSpPr>
          <p:nvPr>
            <p:ph type="subTitle" idx="1"/>
          </p:nvPr>
        </p:nvSpPr>
        <p:spPr>
          <a:xfrm>
            <a:off x="285688" y="714356"/>
            <a:ext cx="8858312" cy="6643734"/>
          </a:xfrm>
        </p:spPr>
        <p:txBody>
          <a:bodyPr>
            <a:normAutofit/>
          </a:bodyPr>
          <a:lstStyle/>
          <a:p>
            <a:pPr marL="228600" lvl="0" indent="-228600" algn="l"/>
            <a:r>
              <a:rPr lang="ru-RU" sz="1200" dirty="0" smtClean="0"/>
              <a:t>48. </a:t>
            </a:r>
            <a:r>
              <a:rPr lang="en-US" sz="1200" u="sng" dirty="0" smtClean="0">
                <a:hlinkClick r:id="rId2"/>
              </a:rPr>
              <a:t>http://images.yandex.ru/yandsearch?text=британский%20парламент&amp;fp=0&amp;pos=3&amp;uinfo=ww-1252-wh-634-fw-1027-fh-448-pd-1&amp;rpt=</a:t>
            </a:r>
            <a:r>
              <a:rPr lang="en-US" sz="1200" u="sng" dirty="0" err="1" smtClean="0">
                <a:hlinkClick r:id="rId2"/>
              </a:rPr>
              <a:t>simage&amp;img_url</a:t>
            </a:r>
            <a:r>
              <a:rPr lang="en-US" sz="1200" u="sng" dirty="0" smtClean="0">
                <a:hlinkClick r:id="rId2"/>
              </a:rPr>
              <a:t>=http%3A%2F%2Ffarm4.static.flickr.com%2F3218%2F2706292588_2e88889a4e_m.jpg</a:t>
            </a:r>
            <a:r>
              <a:rPr lang="ru-RU" sz="1200" dirty="0" smtClean="0"/>
              <a:t>-британский парламент</a:t>
            </a:r>
          </a:p>
          <a:p>
            <a:pPr marL="228600" indent="-228600" algn="l"/>
            <a:r>
              <a:rPr lang="ru-RU" sz="1200" dirty="0" smtClean="0"/>
              <a:t>49. </a:t>
            </a:r>
            <a:r>
              <a:rPr lang="en-US" sz="1200" u="sng" dirty="0" smtClean="0">
                <a:hlinkClick r:id="rId3"/>
              </a:rPr>
              <a:t>http://images.yandex.ru/yandsearch?text=британский%20парламент&amp;fp=0&amp;pos=10&amp;uinfo=ww-1252-wh-634-fw-1027-fh-448-pd-1&amp;rpt=</a:t>
            </a:r>
            <a:r>
              <a:rPr lang="en-US" sz="1200" u="sng" dirty="0" err="1" smtClean="0">
                <a:hlinkClick r:id="rId3"/>
              </a:rPr>
              <a:t>simage&amp;img_url</a:t>
            </a:r>
            <a:r>
              <a:rPr lang="en-US" sz="1200" u="sng" dirty="0" smtClean="0">
                <a:hlinkClick r:id="rId3"/>
              </a:rPr>
              <a:t>=http%3A%2F%2Fimage.newsru.com%2Fpict%2Fid%2Flarge%2F1245423_20100204132303.gif</a:t>
            </a:r>
            <a:r>
              <a:rPr lang="ru-RU" sz="1200" dirty="0" smtClean="0"/>
              <a:t>-британский  парламент</a:t>
            </a:r>
          </a:p>
          <a:p>
            <a:pPr marL="228600" lvl="0" indent="-228600" algn="l"/>
            <a:r>
              <a:rPr lang="ru-RU" sz="1200" dirty="0" smtClean="0"/>
              <a:t>50. </a:t>
            </a:r>
            <a:r>
              <a:rPr lang="en-US" sz="1200" u="sng" dirty="0" smtClean="0">
                <a:hlinkClick r:id="rId4"/>
              </a:rPr>
              <a:t>http://images.yandex.ru/yandsearch?text=британский%20парламент&amp;fp=0&amp;pos=21&amp;uinfo=ww-1252-wh-634-fw-1027-fh-448-pd-1&amp;rpt=</a:t>
            </a:r>
            <a:r>
              <a:rPr lang="en-US" sz="1200" u="sng" dirty="0" err="1" smtClean="0">
                <a:hlinkClick r:id="rId4"/>
              </a:rPr>
              <a:t>simage&amp;img_url</a:t>
            </a:r>
            <a:r>
              <a:rPr lang="en-US" sz="1200" u="sng" dirty="0" smtClean="0">
                <a:hlinkClick r:id="rId4"/>
              </a:rPr>
              <a:t>=http%3A%2F%2Fimg.nr2.ru%2Fpict%2Farts1%2F36%2F91%2F369129.jpg</a:t>
            </a:r>
            <a:r>
              <a:rPr lang="ru-RU" sz="1200" dirty="0" smtClean="0"/>
              <a:t>-</a:t>
            </a:r>
            <a:r>
              <a:rPr lang="ru-RU" sz="1200" dirty="0" err="1" smtClean="0"/>
              <a:t>Биг</a:t>
            </a:r>
            <a:r>
              <a:rPr lang="ru-RU" sz="1200" dirty="0" smtClean="0"/>
              <a:t>  </a:t>
            </a:r>
            <a:r>
              <a:rPr lang="ru-RU" sz="1200" dirty="0" err="1" smtClean="0"/>
              <a:t>Бэн</a:t>
            </a:r>
            <a:endParaRPr lang="ru-RU" sz="1200" dirty="0" smtClean="0"/>
          </a:p>
          <a:p>
            <a:pPr marL="228600" lvl="0" indent="-228600" algn="l"/>
            <a:endParaRPr lang="ru-RU" sz="1200" dirty="0" smtClean="0"/>
          </a:p>
          <a:p>
            <a:pPr marL="228600" lvl="0" indent="-228600" algn="l"/>
            <a:endParaRPr lang="ru-RU" sz="1200" dirty="0" smtClean="0"/>
          </a:p>
          <a:p>
            <a:pPr marL="228600" lvl="0" indent="-228600" algn="l"/>
            <a:endParaRPr lang="ru-RU" sz="1200" dirty="0" smtClean="0"/>
          </a:p>
          <a:p>
            <a:pPr algn="l"/>
            <a:r>
              <a:rPr lang="en-US" sz="1200" dirty="0" smtClean="0"/>
              <a:t/>
            </a:r>
            <a:br>
              <a:rPr lang="en-US" sz="1200" dirty="0" smtClean="0"/>
            </a:br>
            <a:endParaRPr lang="ru-RU" sz="1200" b="1" dirty="0" smtClean="0"/>
          </a:p>
          <a:p>
            <a:pPr algn="ctr"/>
            <a:endParaRPr lang="ru-RU" sz="1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214554"/>
            <a:ext cx="7851648" cy="785818"/>
          </a:xfrm>
        </p:spPr>
        <p:txBody>
          <a:bodyPr>
            <a:normAutofit fontScale="90000"/>
          </a:bodyPr>
          <a:lstStyle/>
          <a:p>
            <a:pPr algn="ctr"/>
            <a:r>
              <a:rPr lang="ru-RU" dirty="0" smtClean="0">
                <a:solidFill>
                  <a:srgbClr val="002060"/>
                </a:solidFill>
              </a:rPr>
              <a:t/>
            </a:r>
            <a:br>
              <a:rPr lang="ru-RU" dirty="0" smtClean="0">
                <a:solidFill>
                  <a:srgbClr val="002060"/>
                </a:solidFill>
              </a:rPr>
            </a:br>
            <a:r>
              <a:rPr lang="en-US" sz="2400" dirty="0" smtClean="0"/>
              <a:t> </a:t>
            </a:r>
            <a:r>
              <a:rPr lang="en-US" sz="2700" dirty="0" smtClean="0">
                <a:solidFill>
                  <a:schemeClr val="tx1"/>
                </a:solidFill>
              </a:rPr>
              <a:t>The UK is made up of four countries: England, Wales, Scotland and Northern Ireland. Great Britain consists of England, Scotland and Wales and doesn't include Northern Ireland. </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5" name="Рисунок 4" descr="англия.jpg"/>
          <p:cNvPicPr>
            <a:picLocks noChangeAspect="1"/>
          </p:cNvPicPr>
          <p:nvPr/>
        </p:nvPicPr>
        <p:blipFill>
          <a:blip r:embed="rId2" cstate="print"/>
          <a:stretch>
            <a:fillRect/>
          </a:stretch>
        </p:blipFill>
        <p:spPr>
          <a:xfrm>
            <a:off x="1285852" y="2285992"/>
            <a:ext cx="3167085" cy="2214578"/>
          </a:xfrm>
          <a:prstGeom prst="rect">
            <a:avLst/>
          </a:prstGeom>
        </p:spPr>
      </p:pic>
      <p:pic>
        <p:nvPicPr>
          <p:cNvPr id="7" name="Рисунок 6" descr="Уэльс.jpg"/>
          <p:cNvPicPr>
            <a:picLocks noChangeAspect="1"/>
          </p:cNvPicPr>
          <p:nvPr/>
        </p:nvPicPr>
        <p:blipFill>
          <a:blip r:embed="rId3" cstate="print"/>
          <a:stretch>
            <a:fillRect/>
          </a:stretch>
        </p:blipFill>
        <p:spPr>
          <a:xfrm>
            <a:off x="1285852" y="4464827"/>
            <a:ext cx="3190896" cy="2250321"/>
          </a:xfrm>
          <a:prstGeom prst="rect">
            <a:avLst/>
          </a:prstGeom>
        </p:spPr>
      </p:pic>
      <p:pic>
        <p:nvPicPr>
          <p:cNvPr id="8" name="Рисунок 7" descr="Шотландия.jpg"/>
          <p:cNvPicPr>
            <a:picLocks noChangeAspect="1"/>
          </p:cNvPicPr>
          <p:nvPr/>
        </p:nvPicPr>
        <p:blipFill>
          <a:blip r:embed="rId4" cstate="print"/>
          <a:stretch>
            <a:fillRect/>
          </a:stretch>
        </p:blipFill>
        <p:spPr>
          <a:xfrm>
            <a:off x="4500562" y="2285992"/>
            <a:ext cx="3429024" cy="2196718"/>
          </a:xfrm>
          <a:prstGeom prst="rect">
            <a:avLst/>
          </a:prstGeom>
        </p:spPr>
      </p:pic>
      <p:pic>
        <p:nvPicPr>
          <p:cNvPr id="9" name="Рисунок 8" descr="сев ирландия.jpg"/>
          <p:cNvPicPr>
            <a:picLocks noChangeAspect="1"/>
          </p:cNvPicPr>
          <p:nvPr/>
        </p:nvPicPr>
        <p:blipFill>
          <a:blip r:embed="rId5" cstate="print"/>
          <a:stretch>
            <a:fillRect/>
          </a:stretch>
        </p:blipFill>
        <p:spPr>
          <a:xfrm>
            <a:off x="4500562" y="4500570"/>
            <a:ext cx="3429024" cy="22174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714488"/>
            <a:ext cx="7851648" cy="785818"/>
          </a:xfrm>
        </p:spPr>
        <p:txBody>
          <a:bodyPr>
            <a:normAutofit fontScale="90000"/>
          </a:bodyPr>
          <a:lstStyle/>
          <a:p>
            <a:pPr algn="ctr"/>
            <a:r>
              <a:rPr lang="ru-RU" dirty="0" smtClean="0">
                <a:solidFill>
                  <a:srgbClr val="002060"/>
                </a:solidFill>
              </a:rPr>
              <a:t/>
            </a:r>
            <a:br>
              <a:rPr lang="ru-RU" dirty="0" smtClean="0">
                <a:solidFill>
                  <a:srgbClr val="002060"/>
                </a:solidFill>
              </a:rPr>
            </a:br>
            <a:r>
              <a:rPr lang="en-US" sz="2400" dirty="0" smtClean="0"/>
              <a:t> </a:t>
            </a:r>
            <a:r>
              <a:rPr lang="ru-RU" sz="2700" dirty="0" err="1" smtClean="0">
                <a:solidFill>
                  <a:schemeClr val="tx1"/>
                </a:solidFill>
              </a:rPr>
              <a:t>The</a:t>
            </a:r>
            <a:r>
              <a:rPr lang="ru-RU" sz="2700" dirty="0" smtClean="0">
                <a:solidFill>
                  <a:schemeClr val="tx1"/>
                </a:solidFill>
              </a:rPr>
              <a:t> </a:t>
            </a:r>
            <a:r>
              <a:rPr lang="ru-RU" sz="2700" dirty="0" err="1" smtClean="0">
                <a:solidFill>
                  <a:schemeClr val="tx1"/>
                </a:solidFill>
              </a:rPr>
              <a:t>capital</a:t>
            </a:r>
            <a:r>
              <a:rPr lang="ru-RU" sz="2700" dirty="0" smtClean="0">
                <a:solidFill>
                  <a:schemeClr val="tx1"/>
                </a:solidFill>
              </a:rPr>
              <a:t> </a:t>
            </a:r>
            <a:r>
              <a:rPr lang="ru-RU" sz="2700" dirty="0" err="1" smtClean="0">
                <a:solidFill>
                  <a:schemeClr val="tx1"/>
                </a:solidFill>
              </a:rPr>
              <a:t>of</a:t>
            </a:r>
            <a:r>
              <a:rPr lang="ru-RU" sz="2700" dirty="0" smtClean="0">
                <a:solidFill>
                  <a:schemeClr val="tx1"/>
                </a:solidFill>
              </a:rPr>
              <a:t> </a:t>
            </a:r>
            <a:r>
              <a:rPr lang="ru-RU" sz="2700" dirty="0" err="1" smtClean="0">
                <a:solidFill>
                  <a:schemeClr val="tx1"/>
                </a:solidFill>
              </a:rPr>
              <a:t>the</a:t>
            </a:r>
            <a:r>
              <a:rPr lang="ru-RU" sz="2700" dirty="0" smtClean="0">
                <a:solidFill>
                  <a:schemeClr val="tx1"/>
                </a:solidFill>
              </a:rPr>
              <a:t> UK </a:t>
            </a:r>
            <a:r>
              <a:rPr lang="ru-RU" sz="2700" dirty="0" err="1" smtClean="0">
                <a:solidFill>
                  <a:schemeClr val="tx1"/>
                </a:solidFill>
              </a:rPr>
              <a:t>is</a:t>
            </a:r>
            <a:r>
              <a:rPr lang="ru-RU" sz="2700" dirty="0" smtClean="0">
                <a:solidFill>
                  <a:schemeClr val="tx1"/>
                </a:solidFill>
              </a:rPr>
              <a:t> </a:t>
            </a:r>
            <a:r>
              <a:rPr lang="ru-RU" sz="2700" dirty="0" err="1" smtClean="0">
                <a:solidFill>
                  <a:schemeClr val="tx1"/>
                </a:solidFill>
              </a:rPr>
              <a:t>London</a:t>
            </a:r>
            <a:r>
              <a:rPr lang="ru-RU" sz="2700" dirty="0" smtClean="0">
                <a:solidFill>
                  <a:schemeClr val="tx1"/>
                </a:solidFill>
              </a:rPr>
              <a:t>.</a:t>
            </a:r>
            <a:r>
              <a:rPr lang="ru-RU" sz="2400" dirty="0" smtClean="0"/>
              <a:t/>
            </a:r>
            <a:br>
              <a:rPr lang="ru-RU" sz="2400" dirty="0" smtClean="0"/>
            </a:b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10" name="Рисунок 9" descr="лондон.jpg"/>
          <p:cNvPicPr>
            <a:picLocks noChangeAspect="1"/>
          </p:cNvPicPr>
          <p:nvPr/>
        </p:nvPicPr>
        <p:blipFill>
          <a:blip r:embed="rId2" cstate="print"/>
          <a:stretch>
            <a:fillRect/>
          </a:stretch>
        </p:blipFill>
        <p:spPr>
          <a:xfrm>
            <a:off x="357158" y="1285860"/>
            <a:ext cx="8501122" cy="49292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8" y="3000372"/>
            <a:ext cx="2779550" cy="1928826"/>
          </a:xfrm>
        </p:spPr>
        <p:txBody>
          <a:bodyPr>
            <a:noAutofit/>
          </a:bodyPr>
          <a:lstStyle/>
          <a:p>
            <a:pPr algn="ctr"/>
            <a:r>
              <a:rPr lang="en-US" sz="2400" dirty="0" smtClean="0">
                <a:solidFill>
                  <a:schemeClr val="tx1"/>
                </a:solidFill>
              </a:rPr>
              <a:t>The British Isles are separated from European continent by the North Sea and the English Channel. The western coast of Great Britain is washed by the Atlantic Ocean and the Irish Sea.</a:t>
            </a:r>
            <a:endParaRPr lang="ru-RU" sz="2400"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10" name="Рисунок 9" descr="северное море.jpeg"/>
          <p:cNvPicPr>
            <a:picLocks noChangeAspect="1"/>
          </p:cNvPicPr>
          <p:nvPr/>
        </p:nvPicPr>
        <p:blipFill>
          <a:blip r:embed="rId2" cstate="print"/>
          <a:stretch>
            <a:fillRect/>
          </a:stretch>
        </p:blipFill>
        <p:spPr>
          <a:xfrm>
            <a:off x="142844" y="142852"/>
            <a:ext cx="3214710" cy="2411033"/>
          </a:xfrm>
          <a:prstGeom prst="rect">
            <a:avLst/>
          </a:prstGeom>
        </p:spPr>
      </p:pic>
      <p:pic>
        <p:nvPicPr>
          <p:cNvPr id="12" name="Рисунок 11" descr="атлант океан.jpg"/>
          <p:cNvPicPr>
            <a:picLocks noChangeAspect="1"/>
          </p:cNvPicPr>
          <p:nvPr/>
        </p:nvPicPr>
        <p:blipFill>
          <a:blip r:embed="rId3" cstate="print"/>
          <a:stretch>
            <a:fillRect/>
          </a:stretch>
        </p:blipFill>
        <p:spPr>
          <a:xfrm>
            <a:off x="142844" y="2928934"/>
            <a:ext cx="3238523" cy="2428892"/>
          </a:xfrm>
          <a:prstGeom prst="rect">
            <a:avLst/>
          </a:prstGeom>
        </p:spPr>
      </p:pic>
      <p:pic>
        <p:nvPicPr>
          <p:cNvPr id="11" name="Рисунок 10" descr="англ канал.jpg"/>
          <p:cNvPicPr>
            <a:picLocks noChangeAspect="1"/>
          </p:cNvPicPr>
          <p:nvPr/>
        </p:nvPicPr>
        <p:blipFill>
          <a:blip r:embed="rId4" cstate="print"/>
          <a:stretch>
            <a:fillRect/>
          </a:stretch>
        </p:blipFill>
        <p:spPr>
          <a:xfrm>
            <a:off x="2697892" y="1285860"/>
            <a:ext cx="2801047" cy="2214578"/>
          </a:xfrm>
          <a:prstGeom prst="rect">
            <a:avLst/>
          </a:prstGeom>
        </p:spPr>
      </p:pic>
      <p:pic>
        <p:nvPicPr>
          <p:cNvPr id="13" name="Рисунок 12" descr="ир море.jpg"/>
          <p:cNvPicPr>
            <a:picLocks noChangeAspect="1"/>
          </p:cNvPicPr>
          <p:nvPr/>
        </p:nvPicPr>
        <p:blipFill>
          <a:blip r:embed="rId5" cstate="print"/>
          <a:stretch>
            <a:fillRect/>
          </a:stretch>
        </p:blipFill>
        <p:spPr>
          <a:xfrm>
            <a:off x="2500298" y="4572008"/>
            <a:ext cx="2963143" cy="193196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500174"/>
            <a:ext cx="8065962" cy="714380"/>
          </a:xfrm>
        </p:spPr>
        <p:txBody>
          <a:bodyPr>
            <a:noAutofit/>
          </a:bodyPr>
          <a:lstStyle/>
          <a:p>
            <a:pPr algn="ctr"/>
            <a:r>
              <a:rPr lang="en-US" sz="2400" dirty="0" smtClean="0">
                <a:solidFill>
                  <a:schemeClr val="tx1"/>
                </a:solidFill>
              </a:rPr>
              <a:t>The surface of the British Isles varies very much. The north of Scotland is mountainous and is called the Highlands, while the south, which has beautiful valleys and plains, is called the Lowlands.</a:t>
            </a:r>
            <a:endParaRPr lang="ru-RU" sz="2400"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8" name="Рисунок 7" descr="highlands.gif"/>
          <p:cNvPicPr>
            <a:picLocks noChangeAspect="1"/>
          </p:cNvPicPr>
          <p:nvPr/>
        </p:nvPicPr>
        <p:blipFill>
          <a:blip r:embed="rId2" cstate="print"/>
          <a:stretch>
            <a:fillRect/>
          </a:stretch>
        </p:blipFill>
        <p:spPr>
          <a:xfrm>
            <a:off x="500034" y="2214554"/>
            <a:ext cx="3975428" cy="2632906"/>
          </a:xfrm>
          <a:prstGeom prst="rect">
            <a:avLst/>
          </a:prstGeom>
        </p:spPr>
      </p:pic>
      <p:pic>
        <p:nvPicPr>
          <p:cNvPr id="9" name="Рисунок 8" descr="highlands2.jpg"/>
          <p:cNvPicPr>
            <a:picLocks noChangeAspect="1"/>
          </p:cNvPicPr>
          <p:nvPr/>
        </p:nvPicPr>
        <p:blipFill>
          <a:blip r:embed="rId3" cstate="print"/>
          <a:stretch>
            <a:fillRect/>
          </a:stretch>
        </p:blipFill>
        <p:spPr>
          <a:xfrm>
            <a:off x="857224" y="4214818"/>
            <a:ext cx="3238501" cy="2428876"/>
          </a:xfrm>
          <a:prstGeom prst="rect">
            <a:avLst/>
          </a:prstGeom>
        </p:spPr>
      </p:pic>
      <p:pic>
        <p:nvPicPr>
          <p:cNvPr id="14" name="Рисунок 13" descr="lowlands2.jpg"/>
          <p:cNvPicPr>
            <a:picLocks noChangeAspect="1"/>
          </p:cNvPicPr>
          <p:nvPr/>
        </p:nvPicPr>
        <p:blipFill>
          <a:blip r:embed="rId4" cstate="print"/>
          <a:stretch>
            <a:fillRect/>
          </a:stretch>
        </p:blipFill>
        <p:spPr>
          <a:xfrm>
            <a:off x="5500694" y="2214554"/>
            <a:ext cx="2238388" cy="3285954"/>
          </a:xfrm>
          <a:prstGeom prst="rect">
            <a:avLst/>
          </a:prstGeom>
        </p:spPr>
      </p:pic>
      <p:pic>
        <p:nvPicPr>
          <p:cNvPr id="15" name="Рисунок 14" descr="owlands.jpg"/>
          <p:cNvPicPr>
            <a:picLocks noChangeAspect="1"/>
          </p:cNvPicPr>
          <p:nvPr/>
        </p:nvPicPr>
        <p:blipFill>
          <a:blip r:embed="rId5" cstate="print"/>
          <a:stretch>
            <a:fillRect/>
          </a:stretch>
        </p:blipFill>
        <p:spPr>
          <a:xfrm>
            <a:off x="4286248" y="5000636"/>
            <a:ext cx="4572000" cy="16192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357166"/>
            <a:ext cx="8572560" cy="714380"/>
          </a:xfrm>
        </p:spPr>
        <p:txBody>
          <a:bodyPr>
            <a:noAutofit/>
          </a:bodyPr>
          <a:lstStyle/>
          <a:p>
            <a:r>
              <a:rPr lang="en-US" sz="2400" dirty="0" smtClean="0">
                <a:solidFill>
                  <a:schemeClr val="tx1"/>
                </a:solidFill>
              </a:rPr>
              <a:t>There are a lot of rivers in Great Britain, but they are not very long. </a:t>
            </a:r>
            <a:endParaRPr lang="ru-RU" sz="2400" dirty="0">
              <a:solidFill>
                <a:schemeClr val="tx1"/>
              </a:solidFill>
            </a:endParaRPr>
          </a:p>
        </p:txBody>
      </p:sp>
      <p:sp>
        <p:nvSpPr>
          <p:cNvPr id="3" name="Подзаголовок 2"/>
          <p:cNvSpPr>
            <a:spLocks noGrp="1"/>
          </p:cNvSpPr>
          <p:nvPr>
            <p:ph type="subTitle" idx="1"/>
          </p:nvPr>
        </p:nvSpPr>
        <p:spPr>
          <a:xfrm>
            <a:off x="6643702" y="1500174"/>
            <a:ext cx="1925342" cy="4286280"/>
          </a:xfrm>
        </p:spPr>
        <p:txBody>
          <a:bodyPr>
            <a:normAutofit fontScale="85000" lnSpcReduction="10000"/>
          </a:bodyPr>
          <a:lstStyle/>
          <a:p>
            <a:endParaRPr lang="ru-RU" sz="2000" dirty="0" smtClean="0"/>
          </a:p>
          <a:p>
            <a:pPr>
              <a:lnSpc>
                <a:spcPct val="160000"/>
              </a:lnSpc>
              <a:spcAft>
                <a:spcPts val="600"/>
              </a:spcAft>
            </a:pPr>
            <a:r>
              <a:rPr lang="en-US" sz="2400" dirty="0" smtClean="0">
                <a:effectLst>
                  <a:outerShdw blurRad="38100" dist="38100" dir="2700000" algn="tl">
                    <a:srgbClr val="000000">
                      <a:alpha val="43137"/>
                    </a:srgbClr>
                  </a:outerShdw>
                </a:effectLst>
              </a:rPr>
              <a:t>The Severn is the longest river, </a:t>
            </a:r>
          </a:p>
          <a:p>
            <a:pPr>
              <a:lnSpc>
                <a:spcPct val="160000"/>
              </a:lnSpc>
              <a:spcAft>
                <a:spcPts val="600"/>
              </a:spcAft>
            </a:pPr>
            <a:r>
              <a:rPr lang="en-US" sz="2400" dirty="0" smtClean="0">
                <a:effectLst>
                  <a:outerShdw blurRad="38100" dist="38100" dir="2700000" algn="tl">
                    <a:srgbClr val="000000">
                      <a:alpha val="43137"/>
                    </a:srgbClr>
                  </a:outerShdw>
                </a:effectLst>
              </a:rPr>
              <a:t>while the Thames is the deepest and the most important one.</a:t>
            </a:r>
            <a:endParaRPr lang="ru-RU" sz="2400" dirty="0">
              <a:effectLst>
                <a:outerShdw blurRad="38100" dist="38100" dir="2700000" algn="tl">
                  <a:srgbClr val="000000">
                    <a:alpha val="43137"/>
                  </a:srgbClr>
                </a:outerShdw>
              </a:effectLst>
            </a:endParaRPr>
          </a:p>
        </p:txBody>
      </p:sp>
      <p:pic>
        <p:nvPicPr>
          <p:cNvPr id="10" name="Рисунок 9" descr="северн.jpg"/>
          <p:cNvPicPr>
            <a:picLocks noChangeAspect="1"/>
          </p:cNvPicPr>
          <p:nvPr/>
        </p:nvPicPr>
        <p:blipFill>
          <a:blip r:embed="rId2" cstate="print"/>
          <a:stretch>
            <a:fillRect/>
          </a:stretch>
        </p:blipFill>
        <p:spPr>
          <a:xfrm>
            <a:off x="642910" y="1357298"/>
            <a:ext cx="4172159" cy="2786082"/>
          </a:xfrm>
          <a:prstGeom prst="rect">
            <a:avLst/>
          </a:prstGeom>
        </p:spPr>
      </p:pic>
      <p:pic>
        <p:nvPicPr>
          <p:cNvPr id="12" name="Рисунок 11" descr="Тэмза.jpg"/>
          <p:cNvPicPr>
            <a:picLocks noChangeAspect="1"/>
          </p:cNvPicPr>
          <p:nvPr/>
        </p:nvPicPr>
        <p:blipFill>
          <a:blip r:embed="rId3" cstate="print"/>
          <a:stretch>
            <a:fillRect/>
          </a:stretch>
        </p:blipFill>
        <p:spPr>
          <a:xfrm>
            <a:off x="2143108" y="3571876"/>
            <a:ext cx="4279879" cy="279048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714380"/>
          </a:xfrm>
        </p:spPr>
        <p:txBody>
          <a:bodyPr>
            <a:noAutofit/>
          </a:bodyPr>
          <a:lstStyle/>
          <a:p>
            <a:pPr algn="ctr"/>
            <a:r>
              <a:rPr lang="en-US" sz="2400" dirty="0" smtClean="0">
                <a:solidFill>
                  <a:schemeClr val="tx1"/>
                </a:solidFill>
              </a:rPr>
              <a:t>There are many lakes in Great Britain . </a:t>
            </a:r>
            <a:endParaRPr lang="ru-RU" sz="2400" dirty="0">
              <a:solidFill>
                <a:schemeClr val="tx1"/>
              </a:solidFill>
            </a:endParaRPr>
          </a:p>
        </p:txBody>
      </p:sp>
      <p:sp>
        <p:nvSpPr>
          <p:cNvPr id="3" name="Подзаголовок 2"/>
          <p:cNvSpPr>
            <a:spLocks noGrp="1"/>
          </p:cNvSpPr>
          <p:nvPr>
            <p:ph type="subTitle" idx="1"/>
          </p:nvPr>
        </p:nvSpPr>
        <p:spPr>
          <a:xfrm>
            <a:off x="8429652" y="1500174"/>
            <a:ext cx="139392" cy="4286280"/>
          </a:xfrm>
        </p:spPr>
        <p:txBody>
          <a:bodyPr>
            <a:normAutofit/>
          </a:bodyPr>
          <a:lstStyle/>
          <a:p>
            <a:endParaRPr lang="ru-RU" sz="2400" dirty="0">
              <a:effectLst>
                <a:outerShdw blurRad="38100" dist="38100" dir="2700000" algn="tl">
                  <a:srgbClr val="000000">
                    <a:alpha val="43137"/>
                  </a:srgbClr>
                </a:outerShdw>
              </a:effectLst>
            </a:endParaRPr>
          </a:p>
        </p:txBody>
      </p:sp>
      <p:pic>
        <p:nvPicPr>
          <p:cNvPr id="7" name="Рисунок 6" descr="озеро2.jpg"/>
          <p:cNvPicPr>
            <a:picLocks noChangeAspect="1"/>
          </p:cNvPicPr>
          <p:nvPr/>
        </p:nvPicPr>
        <p:blipFill>
          <a:blip r:embed="rId2" cstate="print"/>
          <a:stretch>
            <a:fillRect/>
          </a:stretch>
        </p:blipFill>
        <p:spPr>
          <a:xfrm>
            <a:off x="5357818" y="4000504"/>
            <a:ext cx="3418342" cy="2286016"/>
          </a:xfrm>
          <a:prstGeom prst="rect">
            <a:avLst/>
          </a:prstGeom>
        </p:spPr>
      </p:pic>
      <p:pic>
        <p:nvPicPr>
          <p:cNvPr id="8" name="Рисунок 7" descr="озеро3.jpg"/>
          <p:cNvPicPr>
            <a:picLocks noChangeAspect="1"/>
          </p:cNvPicPr>
          <p:nvPr/>
        </p:nvPicPr>
        <p:blipFill>
          <a:blip r:embed="rId3" cstate="print"/>
          <a:stretch>
            <a:fillRect/>
          </a:stretch>
        </p:blipFill>
        <p:spPr>
          <a:xfrm>
            <a:off x="357158" y="4000504"/>
            <a:ext cx="3905909" cy="2438403"/>
          </a:xfrm>
          <a:prstGeom prst="rect">
            <a:avLst/>
          </a:prstGeom>
        </p:spPr>
      </p:pic>
      <p:pic>
        <p:nvPicPr>
          <p:cNvPr id="9" name="Рисунок 8" descr="озеро5.jpg"/>
          <p:cNvPicPr>
            <a:picLocks noChangeAspect="1"/>
          </p:cNvPicPr>
          <p:nvPr/>
        </p:nvPicPr>
        <p:blipFill>
          <a:blip r:embed="rId4" cstate="print"/>
          <a:stretch>
            <a:fillRect/>
          </a:stretch>
        </p:blipFill>
        <p:spPr>
          <a:xfrm>
            <a:off x="4500562" y="928670"/>
            <a:ext cx="4440786" cy="2357454"/>
          </a:xfrm>
          <a:prstGeom prst="rect">
            <a:avLst/>
          </a:prstGeom>
        </p:spPr>
      </p:pic>
      <p:pic>
        <p:nvPicPr>
          <p:cNvPr id="13" name="Рисунок 12" descr="озеро4.jpg"/>
          <p:cNvPicPr>
            <a:picLocks noChangeAspect="1"/>
          </p:cNvPicPr>
          <p:nvPr/>
        </p:nvPicPr>
        <p:blipFill>
          <a:blip r:embed="rId5" cstate="print"/>
          <a:stretch>
            <a:fillRect/>
          </a:stretch>
        </p:blipFill>
        <p:spPr>
          <a:xfrm>
            <a:off x="357158" y="928670"/>
            <a:ext cx="3596360" cy="2695769"/>
          </a:xfrm>
          <a:prstGeom prst="rect">
            <a:avLst/>
          </a:prstGeom>
        </p:spPr>
      </p:pic>
      <p:pic>
        <p:nvPicPr>
          <p:cNvPr id="6" name="Рисунок 5" descr="озеро1.jpg"/>
          <p:cNvPicPr>
            <a:picLocks noChangeAspect="1"/>
          </p:cNvPicPr>
          <p:nvPr/>
        </p:nvPicPr>
        <p:blipFill>
          <a:blip r:embed="rId6" cstate="print"/>
          <a:stretch>
            <a:fillRect/>
          </a:stretch>
        </p:blipFill>
        <p:spPr>
          <a:xfrm>
            <a:off x="3286116" y="3286124"/>
            <a:ext cx="3066304" cy="229972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303</TotalTime>
  <Words>1428</Words>
  <Application>Microsoft Office PowerPoint</Application>
  <PresentationFormat>Экран (4:3)</PresentationFormat>
  <Paragraphs>170</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Поток</vt:lpstr>
      <vt:lpstr>                      The Star Hour  “Great Britain” </vt:lpstr>
      <vt:lpstr> The United Kingdom of Great Britain and Northern Irelands is situated on the British Isles.  </vt:lpstr>
      <vt:lpstr>Слайд 3</vt:lpstr>
      <vt:lpstr>  The UK is made up of four countries: England, Wales, Scotland and Northern Ireland. Great Britain consists of England, Scotland and Wales and doesn't include Northern Ireland.  </vt:lpstr>
      <vt:lpstr>  The capital of the UK is London.  </vt:lpstr>
      <vt:lpstr>The British Isles are separated from European continent by the North Sea and the English Channel. The western coast of Great Britain is washed by the Atlantic Ocean and the Irish Sea.</vt:lpstr>
      <vt:lpstr>The surface of the British Isles varies very much. The north of Scotland is mountainous and is called the Highlands, while the south, which has beautiful valleys and plains, is called the Lowlands.</vt:lpstr>
      <vt:lpstr>There are a lot of rivers in Great Britain, but they are not very long. </vt:lpstr>
      <vt:lpstr>There are many lakes in Great Britain . </vt:lpstr>
      <vt:lpstr>Слайд 10</vt:lpstr>
      <vt:lpstr>Слайд 11</vt:lpstr>
      <vt:lpstr>Слайд 12</vt:lpstr>
      <vt:lpstr>Слайд 13</vt:lpstr>
      <vt:lpstr>The weather in Great Britain is very changeable. </vt:lpstr>
      <vt:lpstr>The most unpleasant aspect of English weather is fog and smog. </vt:lpstr>
      <vt:lpstr>The capitals are: London in England , Edinburgh in Scotland , Cardiff in Wales and Belfast in Northern Ireland .  </vt:lpstr>
      <vt:lpstr>Слайд 17</vt:lpstr>
      <vt:lpstr>Every country has its own national emblem.  The red rose is the national emblem of England.  The thistle is the national emblem of Scotland. The daffodils and the leek are the emblems of Wales.  The shamrock (a kind of clover) is the emblem of Ireland.  </vt:lpstr>
      <vt:lpstr>The flag of the UK is known as the Union Jack.The flag is made up of 3 crosses.   </vt:lpstr>
      <vt:lpstr>The national anthem is «God Save the Queen»   </vt:lpstr>
      <vt:lpstr>The population of the UK is over 58 mln people. The UK is inhabited by the English, the Scots, the Welsh and the Irish who constitute the British nation.   </vt:lpstr>
      <vt:lpstr>Слайд 22</vt:lpstr>
      <vt:lpstr>The UK is constitutional monarchy. In law, the Head of State is the Queen, but in practice, the Queen reigns, but does not rule. The country is ruled by the elected government with the Prime Minister at the head. The British Parliament consists of two chambers: the House of Lords and the House of Commons.   </vt:lpstr>
      <vt:lpstr>Слайд 24</vt:lpstr>
      <vt:lpstr>Слайд 25</vt:lpstr>
      <vt:lpstr>Слайд 26</vt:lpstr>
      <vt:lpstr>Слайд 27</vt:lpstr>
      <vt:lpstr>Слайд 28</vt:lpstr>
      <vt:lpstr>Слайд 29</vt:lpstr>
      <vt:lpstr>Слайд 30</vt:lpstr>
      <vt:lpstr>Слайд 31</vt:lpstr>
      <vt:lpstr>  Интернет ресурсы:</vt:lpstr>
      <vt:lpstr>  Интернет ресурсы:</vt:lpstr>
      <vt:lpstr>  Интернет ресурсы:</vt:lpstr>
      <vt:lpstr>  Интернет ресурсы:</vt:lpstr>
      <vt:lpstr>  Интернет ресурсы: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Лилек</dc:creator>
  <cp:lastModifiedBy>1</cp:lastModifiedBy>
  <cp:revision>29</cp:revision>
  <dcterms:created xsi:type="dcterms:W3CDTF">2013-11-04T14:00:07Z</dcterms:created>
  <dcterms:modified xsi:type="dcterms:W3CDTF">2014-10-05T14:18:34Z</dcterms:modified>
</cp:coreProperties>
</file>